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92" r:id="rId5"/>
    <p:sldId id="267" r:id="rId6"/>
    <p:sldId id="285" r:id="rId7"/>
    <p:sldId id="294" r:id="rId8"/>
    <p:sldId id="295" r:id="rId9"/>
    <p:sldId id="293" r:id="rId10"/>
    <p:sldId id="296" r:id="rId11"/>
    <p:sldId id="291" r:id="rId12"/>
    <p:sldId id="298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-1022246"/>
              <a:satOff val="34289"/>
              <a:lumOff val="-18384"/>
            </a:scheme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96663"/>
              <a:satOff val="-16428"/>
              <a:lumOff val="3004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/>
      <a:tcStyle>
        <a:tcBdr/>
        <a:fill>
          <a:solidFill>
            <a:srgbClr val="696969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70333" autoAdjust="0"/>
  </p:normalViewPr>
  <p:slideViewPr>
    <p:cSldViewPr snapToGrid="0" snapToObjects="1">
      <p:cViewPr varScale="1">
        <p:scale>
          <a:sx n="51" d="100"/>
          <a:sy n="51" d="100"/>
        </p:scale>
        <p:origin x="-1640" y="-12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193632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69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054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2" name="Shape 18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8638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88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improve quality, we put it</a:t>
            </a:r>
            <a:r>
              <a:rPr lang="en-US" baseline="0" dirty="0" smtClean="0"/>
              <a:t> in a feedback and improvement analytics cycle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Define outcomes, design curriculum and assessment, analyze results, and make improvements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6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74600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</p:spPr>
        <p:txBody>
          <a:bodyPr wrap="square" lIns="45719" tIns="45719" rIns="45719" b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762000" y="0"/>
            <a:ext cx="11480800" cy="2628900"/>
          </a:xfrm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133" name="Shape 133"/>
          <p:cNvSpPr>
            <a:spLocks noGrp="1"/>
          </p:cNvSpPr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</p:spPr>
        <p:txBody>
          <a:bodyPr wrap="square" lIns="45719" tIns="45719" rIns="45719" b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104900" y="758938"/>
            <a:ext cx="10795000" cy="5943601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74600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654800" y="419100"/>
            <a:ext cx="5588000" cy="8648700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74600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654800" y="2374900"/>
            <a:ext cx="5588000" cy="6807200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762000" y="419100"/>
            <a:ext cx="5588000" cy="8648700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680200" y="5626100"/>
            <a:ext cx="5588000" cy="3441700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6680200" y="419100"/>
            <a:ext cx="5588000" cy="4914900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762000" y="0"/>
            <a:ext cx="11480800" cy="2628900"/>
          </a:xfrm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</p:spPr>
        <p:txBody>
          <a:bodyPr wrap="square" lIns="45719" tIns="45719" rIns="45719" b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normAutofit/>
          </a:bodyPr>
          <a:lstStyle>
            <a:lvl1pPr>
              <a:defRPr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9" r:id="rId8"/>
    <p:sldLayoutId id="2147483661" r:id="rId9"/>
    <p:sldLayoutId id="2147483662" r:id="rId10"/>
    <p:sldLayoutId id="2147483663" r:id="rId11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4064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375" y="501603"/>
            <a:ext cx="1182527" cy="1182496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6634716" y="3332875"/>
            <a:ext cx="102657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7200"/>
            </a:pPr>
            <a:endParaRPr dirty="0"/>
          </a:p>
        </p:txBody>
      </p:sp>
      <p:sp>
        <p:nvSpPr>
          <p:cNvPr id="5" name="Shape 151"/>
          <p:cNvSpPr txBox="1">
            <a:spLocks/>
          </p:cNvSpPr>
          <p:nvPr/>
        </p:nvSpPr>
        <p:spPr>
          <a:xfrm>
            <a:off x="507375" y="7110013"/>
            <a:ext cx="11009702" cy="1775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  <a:lvl6pPr marL="2438400" marR="0" indent="-4064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400" b="0" i="0" u="none" strike="noStrike" cap="none" spc="0" baseline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6pPr>
            <a:lvl7pPr marL="2844800" marR="0" indent="-4064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400" b="0" i="0" u="none" strike="noStrike" cap="none" spc="0" baseline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7pPr>
            <a:lvl8pPr marL="3251200" marR="0" indent="-4064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400" b="0" i="0" u="none" strike="noStrike" cap="none" spc="0" baseline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8pPr>
            <a:lvl9pPr marL="3657600" marR="0" indent="-4064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400" b="0" i="0" u="none" strike="noStrike" cap="none" spc="0" baseline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9pPr>
          </a:lstStyle>
          <a:p>
            <a:pPr defTabSz="233679" hangingPunct="1">
              <a:defRPr sz="2280">
                <a:effectLst>
                  <a:outerShdw blurRad="20320" dist="10160" dir="5400000" rotWithShape="0">
                    <a:srgbClr val="000000"/>
                  </a:outerShdw>
                </a:effectLst>
              </a:defRPr>
            </a:pPr>
            <a:r>
              <a:rPr lang="en-US" sz="2280" dirty="0" smtClean="0">
                <a:effectLst>
                  <a:outerShdw blurRad="20320" dist="10160" dir="5400000" rotWithShape="0">
                    <a:srgbClr val="000000"/>
                  </a:outerShdw>
                </a:effectLst>
              </a:rPr>
              <a:t>Shirin </a:t>
            </a:r>
            <a:r>
              <a:rPr lang="en-US" sz="2280" dirty="0" err="1" smtClean="0">
                <a:effectLst>
                  <a:outerShdw blurRad="20320" dist="10160" dir="5400000" rotWithShape="0">
                    <a:srgbClr val="000000"/>
                  </a:outerShdw>
                </a:effectLst>
              </a:rPr>
              <a:t>Mojarad</a:t>
            </a:r>
            <a:r>
              <a:rPr lang="en-US" sz="2280" dirty="0" smtClean="0">
                <a:effectLst>
                  <a:outerShdw blurRad="20320" dist="10160" dir="5400000" rotWithShape="0">
                    <a:srgbClr val="000000"/>
                  </a:outerShdw>
                </a:effectLst>
              </a:rPr>
              <a:t>, Alfred Essa</a:t>
            </a:r>
          </a:p>
          <a:p>
            <a:pPr defTabSz="233679" hangingPunct="1">
              <a:defRPr sz="2280">
                <a:effectLst>
                  <a:outerShdw blurRad="20320" dist="10160" dir="5400000" rotWithShape="0">
                    <a:srgbClr val="000000"/>
                  </a:outerShdw>
                </a:effectLst>
              </a:defRPr>
            </a:pPr>
            <a:r>
              <a:rPr lang="en-US" sz="2280" dirty="0" smtClean="0">
                <a:effectLst>
                  <a:outerShdw blurRad="20320" dist="10160" dir="5400000" rotWithShape="0">
                    <a:srgbClr val="000000"/>
                  </a:outerShdw>
                </a:effectLst>
              </a:rPr>
              <a:t>McGraw-Hill Education </a:t>
            </a:r>
            <a:endParaRPr lang="en-US" sz="2280" dirty="0">
              <a:effectLst>
                <a:outerShdw blurRad="20320" dist="10160" dir="5400000" rotWithShape="0">
                  <a:srgbClr val="000000"/>
                </a:outerShdw>
              </a:effectLst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>
          <a:xfrm>
            <a:off x="761998" y="3240637"/>
            <a:ext cx="11480800" cy="863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Assessing the Quality </a:t>
            </a:r>
            <a:br>
              <a:rPr lang="en-US" sz="4400" dirty="0" smtClean="0"/>
            </a:br>
            <a:r>
              <a:rPr lang="en-US" sz="4400" dirty="0" smtClean="0"/>
              <a:t>of Instructional Materials:</a:t>
            </a:r>
          </a:p>
          <a:p>
            <a:r>
              <a:rPr lang="en-US" sz="4400" dirty="0" smtClean="0"/>
              <a:t>Item Response Theory</a:t>
            </a:r>
            <a:endParaRPr lang="en-US" sz="4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IRT’s Key Idea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8206" y="3155718"/>
            <a:ext cx="10123167" cy="41960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800" b="0" i="0" u="none" strike="noStrike" cap="none" spc="0" normalizeH="0" baseline="0" dirty="0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The key idea of IRT is that</a:t>
            </a:r>
            <a:r>
              <a:rPr kumimoji="0" lang="en-US" sz="3800" b="0" i="0" u="none" strike="noStrike" cap="none" spc="0" normalizeH="0" dirty="0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there is a </a:t>
            </a:r>
            <a:r>
              <a:rPr kumimoji="0" lang="en-US" sz="3800" b="0" i="1" u="none" strike="noStrike" cap="none" spc="0" normalizeH="0" dirty="0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congruence</a:t>
            </a:r>
            <a:r>
              <a:rPr kumimoji="0" lang="en-US" sz="3800" b="0" i="0" u="none" strike="noStrike" cap="none" spc="0" normalizeH="0" dirty="0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between student ability and  problem difficulty. </a:t>
            </a:r>
            <a:br>
              <a:rPr kumimoji="0" lang="en-US" sz="3800" b="0" i="0" u="none" strike="noStrike" cap="none" spc="0" normalizeH="0" dirty="0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</a:br>
            <a:r>
              <a:rPr kumimoji="0" lang="en-US" sz="3800" b="0" i="0" u="none" strike="noStrike" cap="none" spc="0" normalizeH="0" dirty="0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/>
            </a:r>
            <a:br>
              <a:rPr kumimoji="0" lang="en-US" sz="3800" b="0" i="0" u="none" strike="noStrike" cap="none" spc="0" normalizeH="0" dirty="0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</a:br>
            <a:r>
              <a:rPr kumimoji="0" lang="en-US" sz="3800" b="0" i="0" u="none" strike="noStrike" cap="none" spc="0" normalizeH="0" dirty="0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Students with higher ability have a great probability of correctly answering a particular problem or item. </a:t>
            </a:r>
            <a:endParaRPr kumimoji="0" lang="en-US" sz="3800" b="0" i="0" u="none" strike="noStrike" cap="none" spc="0" normalizeH="0" baseline="0" dirty="0">
              <a:ln>
                <a:noFill/>
              </a:ln>
              <a:solidFill>
                <a:srgbClr val="EBEBEB"/>
              </a:solidFill>
              <a:effectLst>
                <a:outerShdw blurRad="50800" dist="25400" dir="5400000" rotWithShape="0">
                  <a:srgbClr val="000000"/>
                </a:outerShdw>
              </a:effectLst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979965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/>
          </p:cNvSpPr>
          <p:nvPr>
            <p:ph type="title"/>
          </p:nvPr>
        </p:nvSpPr>
        <p:spPr>
          <a:xfrm>
            <a:off x="762000" y="3803650"/>
            <a:ext cx="11480800" cy="21463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Demo</a:t>
            </a:r>
            <a:endParaRPr dirty="0"/>
          </a:p>
        </p:txBody>
      </p:sp>
      <p:pic>
        <p:nvPicPr>
          <p:cNvPr id="35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375" y="501603"/>
            <a:ext cx="1182527" cy="11824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/>
          </p:cNvSpPr>
          <p:nvPr>
            <p:ph type="title"/>
          </p:nvPr>
        </p:nvSpPr>
        <p:spPr>
          <a:xfrm>
            <a:off x="762000" y="3803650"/>
            <a:ext cx="11480800" cy="2146300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You!</a:t>
            </a:r>
          </a:p>
        </p:txBody>
      </p:sp>
      <p:pic>
        <p:nvPicPr>
          <p:cNvPr id="35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375" y="501603"/>
            <a:ext cx="1182527" cy="118249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509016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3374466" y="2926139"/>
            <a:ext cx="6255868" cy="3008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McGraw-Hill Education </a:t>
            </a:r>
          </a:p>
          <a:p>
            <a:endParaRPr/>
          </a:p>
          <a:p>
            <a:r>
              <a:t>::</a:t>
            </a:r>
          </a:p>
          <a:p>
            <a:endParaRPr/>
          </a:p>
          <a:p>
            <a:r>
              <a:t>Learning Science Company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arp dir="i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2104144" y="4176195"/>
            <a:ext cx="8796512" cy="1401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9200">
                <a:solidFill>
                  <a:srgbClr val="FFFFFF"/>
                </a:solidFill>
              </a:defRPr>
            </a:lvl1pPr>
          </a:lstStyle>
          <a:p>
            <a:pPr>
              <a:defRPr sz="1800">
                <a:effectLst/>
              </a:defRPr>
            </a:pPr>
            <a:r>
              <a:rPr sz="9200">
                <a:effectLst>
                  <a:outerShdw blurRad="50800" dist="25400" dir="5400000" rotWithShape="0">
                    <a:srgbClr val="000000"/>
                  </a:outerShdw>
                </a:effectLst>
              </a:rPr>
              <a:t>Value Equation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image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2071" y="3365500"/>
            <a:ext cx="10655301" cy="30226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357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arp dir="i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image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43000" y="3582102"/>
            <a:ext cx="10718800" cy="2628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arp dir="i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" name="Group 337"/>
          <p:cNvGrpSpPr/>
          <p:nvPr/>
        </p:nvGrpSpPr>
        <p:grpSpPr>
          <a:xfrm>
            <a:off x="731924" y="694216"/>
            <a:ext cx="12342133" cy="8341195"/>
            <a:chOff x="0" y="0"/>
            <a:chExt cx="12342131" cy="8341194"/>
          </a:xfrm>
        </p:grpSpPr>
        <p:sp>
          <p:nvSpPr>
            <p:cNvPr id="321" name="Shape 321"/>
            <p:cNvSpPr/>
            <p:nvPr/>
          </p:nvSpPr>
          <p:spPr>
            <a:xfrm>
              <a:off x="0" y="0"/>
              <a:ext cx="2851241" cy="2497177"/>
            </a:xfrm>
            <a:prstGeom prst="rightArrow">
              <a:avLst>
                <a:gd name="adj1" fmla="val 46000"/>
                <a:gd name="adj2" fmla="val 51794"/>
              </a:avLst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hueOff val="-903206"/>
                    <a:satOff val="-17119"/>
                    <a:lumOff val="-2084"/>
                  </a:schemeClr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3B3B3B"/>
                  </a:solidFill>
                  <a:effectLst>
                    <a:outerShdw blurRad="12700" dist="12700" dir="5400000" rotWithShape="0">
                      <a:srgbClr val="FFFFFF">
                        <a:alpha val="25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5166904" y="804764"/>
              <a:ext cx="3220308" cy="7792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2200"/>
              </a:pPr>
              <a:r>
                <a:t>Define Outcomes &amp;</a:t>
              </a:r>
            </a:p>
            <a:p>
              <a:pPr>
                <a:defRPr sz="2200"/>
              </a:pPr>
              <a:r>
                <a:t>Competencies</a:t>
              </a:r>
            </a:p>
          </p:txBody>
        </p:sp>
        <p:sp>
          <p:nvSpPr>
            <p:cNvPr id="338" name="Shape 338"/>
            <p:cNvSpPr/>
            <p:nvPr/>
          </p:nvSpPr>
          <p:spPr>
            <a:xfrm>
              <a:off x="3053298" y="1447863"/>
              <a:ext cx="2470002" cy="176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extrusionOk="0">
                  <a:moveTo>
                    <a:pt x="0" y="21212"/>
                  </a:moveTo>
                  <a:cubicBezTo>
                    <a:pt x="3252" y="6677"/>
                    <a:pt x="10452" y="-388"/>
                    <a:pt x="21600" y="17"/>
                  </a:cubicBezTo>
                </a:path>
              </a:pathLst>
            </a:custGeom>
            <a:noFill/>
            <a:ln w="50800" cap="flat">
              <a:solidFill>
                <a:srgbClr val="FFFF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9121824" y="3863432"/>
              <a:ext cx="3220308" cy="14650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2200"/>
              </a:pPr>
              <a:r>
                <a:t>Design and Align Curriculum &amp;</a:t>
              </a:r>
            </a:p>
            <a:p>
              <a:pPr>
                <a:defRPr sz="2200"/>
              </a:pPr>
              <a:r>
                <a:t>Assessments</a:t>
              </a:r>
            </a:p>
          </p:txBody>
        </p:sp>
        <p:sp>
          <p:nvSpPr>
            <p:cNvPr id="325" name="Shape 325"/>
            <p:cNvSpPr/>
            <p:nvPr/>
          </p:nvSpPr>
          <p:spPr>
            <a:xfrm>
              <a:off x="5383256" y="6876098"/>
              <a:ext cx="3220308" cy="14650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2200"/>
              </a:pPr>
              <a:r>
                <a:t>Analyze Results</a:t>
              </a:r>
            </a:p>
            <a:p>
              <a:pPr>
                <a:defRPr sz="2200"/>
              </a:pPr>
              <a:r>
                <a:t>&amp; Report on Evidence</a:t>
              </a:r>
            </a:p>
            <a:p>
              <a:pPr>
                <a:defRPr sz="2200"/>
              </a:pPr>
              <a:r>
                <a:t> </a:t>
              </a:r>
            </a:p>
          </p:txBody>
        </p:sp>
        <p:sp>
          <p:nvSpPr>
            <p:cNvPr id="326" name="Shape 326"/>
            <p:cNvSpPr/>
            <p:nvPr/>
          </p:nvSpPr>
          <p:spPr>
            <a:xfrm>
              <a:off x="1393797" y="3977017"/>
              <a:ext cx="3220308" cy="14650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2200"/>
              </a:pPr>
              <a:r>
                <a:t>Make Informed</a:t>
              </a:r>
            </a:p>
            <a:p>
              <a:pPr>
                <a:defRPr sz="2200"/>
              </a:pPr>
              <a:r>
                <a:t>Improvements</a:t>
              </a:r>
            </a:p>
            <a:p>
              <a:pPr>
                <a:defRPr sz="2200"/>
              </a:pPr>
              <a:r>
                <a:t> </a:t>
              </a:r>
            </a:p>
          </p:txBody>
        </p:sp>
        <p:sp>
          <p:nvSpPr>
            <p:cNvPr id="339" name="Shape 339"/>
            <p:cNvSpPr/>
            <p:nvPr/>
          </p:nvSpPr>
          <p:spPr>
            <a:xfrm>
              <a:off x="3011612" y="5618939"/>
              <a:ext cx="2099618" cy="156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1" extrusionOk="0">
                  <a:moveTo>
                    <a:pt x="21600" y="20280"/>
                  </a:moveTo>
                  <a:cubicBezTo>
                    <a:pt x="9739" y="21600"/>
                    <a:pt x="2539" y="14840"/>
                    <a:pt x="0" y="0"/>
                  </a:cubicBezTo>
                </a:path>
              </a:pathLst>
            </a:custGeom>
            <a:noFill/>
            <a:ln w="50800" cap="flat">
              <a:solidFill>
                <a:srgbClr val="FFFF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8180675" y="1358532"/>
              <a:ext cx="2399706" cy="22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883" y="1773"/>
                    <a:pt x="19083" y="8973"/>
                    <a:pt x="21600" y="21600"/>
                  </a:cubicBezTo>
                </a:path>
              </a:pathLst>
            </a:custGeom>
            <a:noFill/>
            <a:ln w="50800" cap="flat">
              <a:solidFill>
                <a:srgbClr val="FFFF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8482008" y="5701196"/>
              <a:ext cx="2388693" cy="163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5" extrusionOk="0">
                  <a:moveTo>
                    <a:pt x="21600" y="0"/>
                  </a:moveTo>
                  <a:cubicBezTo>
                    <a:pt x="18358" y="14771"/>
                    <a:pt x="11158" y="21600"/>
                    <a:pt x="0" y="20488"/>
                  </a:cubicBezTo>
                </a:path>
              </a:pathLst>
            </a:custGeom>
            <a:noFill/>
            <a:ln w="50800" cap="flat">
              <a:solidFill>
                <a:srgbClr val="FFFF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4369816" y="3554582"/>
              <a:ext cx="5247187" cy="12560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r>
                <a:t>Analytics as Quality</a:t>
              </a:r>
            </a:p>
            <a:p>
              <a:r>
                <a:t>Lifecycle</a:t>
              </a:r>
            </a:p>
          </p:txBody>
        </p:sp>
        <p:sp>
          <p:nvSpPr>
            <p:cNvPr id="331" name="Shape 331"/>
            <p:cNvSpPr/>
            <p:nvPr/>
          </p:nvSpPr>
          <p:spPr>
            <a:xfrm>
              <a:off x="395364" y="652180"/>
              <a:ext cx="1646226" cy="10844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100"/>
              </a:pPr>
              <a:r>
                <a:t>Transparent</a:t>
              </a:r>
            </a:p>
            <a:p>
              <a:pPr>
                <a:defRPr sz="2100"/>
              </a:pPr>
              <a:r>
                <a:t>Learning </a:t>
              </a:r>
            </a:p>
            <a:p>
              <a:pPr>
                <a:defRPr sz="2100"/>
              </a:pPr>
              <a:r>
                <a:t>Outcomes</a:t>
              </a:r>
            </a:p>
          </p:txBody>
        </p:sp>
        <p:sp>
          <p:nvSpPr>
            <p:cNvPr id="332" name="Shape 332"/>
            <p:cNvSpPr/>
            <p:nvPr/>
          </p:nvSpPr>
          <p:spPr>
            <a:xfrm flipH="1">
              <a:off x="46243" y="6147020"/>
              <a:ext cx="2641918" cy="2129957"/>
            </a:xfrm>
            <a:prstGeom prst="rightArrow">
              <a:avLst>
                <a:gd name="adj1" fmla="val 46000"/>
                <a:gd name="adj2" fmla="val 51794"/>
              </a:avLst>
            </a:pr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8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1076908" y="6876098"/>
              <a:ext cx="1312597" cy="6718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Value</a:t>
              </a:r>
            </a:p>
          </p:txBody>
        </p:sp>
        <p:sp>
          <p:nvSpPr>
            <p:cNvPr id="334" name="Shape 334"/>
            <p:cNvSpPr/>
            <p:nvPr/>
          </p:nvSpPr>
          <p:spPr>
            <a:xfrm>
              <a:off x="5206798" y="2254333"/>
              <a:ext cx="3573223" cy="6791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800" i="1">
                  <a:solidFill>
                    <a:srgbClr val="949494"/>
                  </a:solidFill>
                </a:defRPr>
              </a:pPr>
              <a:r>
                <a:t>measure </a:t>
              </a:r>
            </a:p>
            <a:p>
              <a:pPr>
                <a:defRPr sz="1800" i="1">
                  <a:solidFill>
                    <a:srgbClr val="949494"/>
                  </a:solidFill>
                </a:defRPr>
              </a:pPr>
              <a:r>
                <a:t>variations</a:t>
              </a:r>
            </a:p>
          </p:txBody>
        </p:sp>
        <p:sp>
          <p:nvSpPr>
            <p:cNvPr id="335" name="Shape 335"/>
            <p:cNvSpPr/>
            <p:nvPr/>
          </p:nvSpPr>
          <p:spPr>
            <a:xfrm>
              <a:off x="7894319" y="5540558"/>
              <a:ext cx="3220308" cy="6791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800" i="1">
                  <a:solidFill>
                    <a:srgbClr val="949494"/>
                  </a:solidFill>
                </a:defRPr>
              </a:pPr>
              <a:r>
                <a:t>implement</a:t>
              </a:r>
            </a:p>
            <a:p>
              <a:pPr>
                <a:defRPr sz="1800" i="1">
                  <a:solidFill>
                    <a:srgbClr val="949494"/>
                  </a:solidFill>
                </a:defRPr>
              </a:pPr>
              <a:r>
                <a:t>best practices</a:t>
              </a:r>
            </a:p>
          </p:txBody>
        </p:sp>
        <p:sp>
          <p:nvSpPr>
            <p:cNvPr id="336" name="Shape 336"/>
            <p:cNvSpPr/>
            <p:nvPr/>
          </p:nvSpPr>
          <p:spPr>
            <a:xfrm>
              <a:off x="3177251" y="5911982"/>
              <a:ext cx="3220308" cy="6791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800" i="1">
                  <a:solidFill>
                    <a:srgbClr val="949494"/>
                  </a:solidFill>
                </a:defRPr>
              </a:pPr>
              <a:r>
                <a:t>re-scan</a:t>
              </a:r>
            </a:p>
            <a:p>
              <a:pPr>
                <a:defRPr sz="1800" i="1">
                  <a:solidFill>
                    <a:srgbClr val="949494"/>
                  </a:solidFill>
                </a:defRPr>
              </a:pPr>
              <a:r>
                <a:t>best practices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arp dir="i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Item Response Theory?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8206" y="4032878"/>
            <a:ext cx="10123167" cy="24416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800" b="0" i="0" u="none" strike="noStrike" cap="none" spc="0" normalizeH="0" baseline="0" dirty="0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Very powerful formal technique</a:t>
            </a:r>
            <a:r>
              <a:rPr kumimoji="0" lang="en-US" sz="3800" b="0" i="0" u="none" strike="noStrike" cap="none" spc="0" normalizeH="0" dirty="0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at the heart of adaptive testing or “psychometrics”,  but not well known among learning analytics practitioners</a:t>
            </a:r>
            <a:endParaRPr kumimoji="0" lang="en-US" sz="3800" b="0" i="0" u="none" strike="noStrike" cap="none" spc="0" normalizeH="0" baseline="0" dirty="0">
              <a:ln>
                <a:noFill/>
              </a:ln>
              <a:solidFill>
                <a:srgbClr val="EBEBEB"/>
              </a:solidFill>
              <a:effectLst>
                <a:outerShdw blurRad="50800" dist="25400" dir="5400000" rotWithShape="0">
                  <a:srgbClr val="000000"/>
                </a:outerShdw>
              </a:effectLst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755169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Objective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8206" y="2863329"/>
            <a:ext cx="10123167" cy="47807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800" b="0" i="0" u="none" strike="noStrike" cap="none" spc="0" normalizeH="0" baseline="0" dirty="0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To introduce some of the key concepts of IRT and how it can be</a:t>
            </a:r>
            <a:r>
              <a:rPr kumimoji="0" lang="en-US" sz="3800" b="0" i="0" u="none" strike="noStrike" cap="none" spc="0" normalizeH="0" dirty="0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applied to assess the “quality” of instructional materials, particularly the quality of assessments. At a deeper level IRT can also be used for “</a:t>
            </a:r>
            <a:r>
              <a:rPr kumimoji="0" lang="en-US" sz="3800" b="0" i="0" u="none" strike="noStrike" cap="none" spc="0" normalizeH="0" dirty="0" err="1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adaptivity</a:t>
            </a:r>
            <a:r>
              <a:rPr kumimoji="0" lang="en-US" sz="3800" b="0" i="0" u="none" strike="noStrike" cap="none" spc="0" normalizeH="0" dirty="0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” (</a:t>
            </a:r>
            <a:r>
              <a:rPr kumimoji="0" lang="en-US" sz="3800" b="0" i="0" u="none" strike="noStrike" cap="none" spc="0" normalizeH="0" dirty="0" err="1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i.e</a:t>
            </a:r>
            <a:r>
              <a:rPr kumimoji="0" lang="en-US" sz="3800" b="0" i="0" u="none" strike="noStrike" cap="none" spc="0" normalizeH="0" dirty="0" smtClean="0">
                <a:ln>
                  <a:noFill/>
                </a:ln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directing the optimal learning materials based on current ability or skill set).</a:t>
            </a:r>
            <a:endParaRPr kumimoji="0" lang="en-US" sz="3800" b="0" i="0" u="none" strike="noStrike" cap="none" spc="0" normalizeH="0" baseline="0" dirty="0">
              <a:ln>
                <a:noFill/>
              </a:ln>
              <a:solidFill>
                <a:srgbClr val="EBEBEB"/>
              </a:solidFill>
              <a:effectLst>
                <a:outerShdw blurRad="50800" dist="25400" dir="5400000" rotWithShape="0">
                  <a:srgbClr val="000000"/>
                </a:outerShdw>
              </a:effectLst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987076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230" y="1603555"/>
            <a:ext cx="11480800" cy="7823200"/>
          </a:xfrm>
        </p:spPr>
        <p:txBody>
          <a:bodyPr/>
          <a:lstStyle/>
          <a:p>
            <a:r>
              <a:rPr lang="en-US" dirty="0" smtClean="0"/>
              <a:t>Originally developed in the world of “adaptive testing” their formal importance is more profound.</a:t>
            </a:r>
          </a:p>
          <a:p>
            <a:r>
              <a:rPr lang="en-US" dirty="0" smtClean="0"/>
              <a:t>IRT “models” are also referred to as “latent trait models”. </a:t>
            </a:r>
          </a:p>
          <a:p>
            <a:pPr marL="812800" lvl="2" indent="0">
              <a:buNone/>
            </a:pPr>
            <a:r>
              <a:rPr lang="en-US" sz="2400" dirty="0" smtClean="0"/>
              <a:t>A latent trait or characteristic is something we can’t measure directly. The model provides us a way of estimating a latent or hidden characteristic in terms of characteristics we can measure directly.</a:t>
            </a:r>
          </a:p>
          <a:p>
            <a:r>
              <a:rPr lang="en-US" dirty="0" smtClean="0"/>
              <a:t>In the case of learning or testing we are trying to measure ”ability” as the latent characteristic.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0332" y="258553"/>
            <a:ext cx="11480800" cy="2146300"/>
          </a:xfrm>
        </p:spPr>
        <p:txBody>
          <a:bodyPr/>
          <a:lstStyle/>
          <a:p>
            <a:r>
              <a:rPr lang="en-US" dirty="0" smtClean="0"/>
              <a:t>What is IRT?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546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EBEBEB"/>
            </a:solidFill>
            <a:effectLst>
              <a:outerShdw blurRad="50800" dist="25400" dir="5400000" rotWithShape="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EBEBEB"/>
            </a:solidFill>
            <a:effectLst>
              <a:outerShdw blurRad="50800" dist="25400" dir="5400000" rotWithShape="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296</Words>
  <Application>Microsoft Macintosh PowerPoint</Application>
  <PresentationFormat>Custom</PresentationFormat>
  <Paragraphs>49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New_Template2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Item Response Theory?</vt:lpstr>
      <vt:lpstr>Our Objective</vt:lpstr>
      <vt:lpstr>What is IRT?</vt:lpstr>
      <vt:lpstr>IRT’s Key Idea</vt:lpstr>
      <vt:lpstr>Demo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Shirin Mojarad</cp:lastModifiedBy>
  <cp:revision>11</cp:revision>
  <dcterms:modified xsi:type="dcterms:W3CDTF">2016-09-16T10:39:56Z</dcterms:modified>
</cp:coreProperties>
</file>