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88" r:id="rId4"/>
    <p:sldId id="290" r:id="rId5"/>
    <p:sldId id="310" r:id="rId6"/>
    <p:sldId id="293" r:id="rId7"/>
    <p:sldId id="259" r:id="rId8"/>
    <p:sldId id="298" r:id="rId9"/>
    <p:sldId id="299" r:id="rId10"/>
    <p:sldId id="300" r:id="rId11"/>
    <p:sldId id="314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2B"/>
    <a:srgbClr val="596090"/>
    <a:srgbClr val="9BD79C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/>
    <p:restoredTop sz="61467" autoAdjust="0"/>
  </p:normalViewPr>
  <p:slideViewPr>
    <p:cSldViewPr snapToGrid="0">
      <p:cViewPr>
        <p:scale>
          <a:sx n="111" d="100"/>
          <a:sy n="111" d="100"/>
        </p:scale>
        <p:origin x="1256" y="-1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0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929808" y="8507288"/>
            <a:ext cx="66754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40B97-03B8-476F-BAE7-84A4912E125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cc-b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8604448"/>
            <a:ext cx="1029049" cy="360040"/>
          </a:xfrm>
          <a:prstGeom prst="rect">
            <a:avLst/>
          </a:prstGeom>
        </p:spPr>
      </p:pic>
      <p:pic>
        <p:nvPicPr>
          <p:cNvPr id="7" name="Picture 6" descr="LACElogo no-w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39" y="179512"/>
            <a:ext cx="1174361" cy="508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2892" y="8544053"/>
            <a:ext cx="41623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575757"/>
                </a:solidFill>
              </a:rPr>
              <a:t>These slides use the Creative Commons Attribution Licence: http://creativecommons.org/licenses/by/4.0/.</a:t>
            </a:r>
            <a:endParaRPr lang="en-GB" sz="1300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0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8549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764704" y="4499992"/>
            <a:ext cx="5335488" cy="3814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5834235" y="8507288"/>
            <a:ext cx="76311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97EC4-DFDE-45F1-9EA3-602516C9ED2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8604448"/>
            <a:ext cx="1124744" cy="393520"/>
          </a:xfrm>
          <a:prstGeom prst="rect">
            <a:avLst/>
          </a:prstGeom>
        </p:spPr>
      </p:pic>
      <p:pic>
        <p:nvPicPr>
          <p:cNvPr id="11" name="Picture 10" descr="LACElogo no-wor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8" y="179512"/>
            <a:ext cx="1210767" cy="524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4900" y="8544053"/>
            <a:ext cx="41623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575757"/>
                </a:solidFill>
              </a:rPr>
              <a:t>These slides use the Creative Commons Attribution Licence: http://creativecommons.org/licenses/by/4.0/.</a:t>
            </a:r>
            <a:endParaRPr lang="en-GB" sz="1300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5566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7EC4-DFDE-45F1-9EA3-602516C9ED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19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5566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7EC4-DFDE-45F1-9EA3-602516C9ED2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7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7093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87093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87093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87093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87093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8709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8709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8709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8709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E98606-C07F-8D48-BE62-B04A353F02CF}" type="slidenum">
              <a:rPr lang="de-DE" sz="1100"/>
              <a:pPr/>
              <a:t>11</a:t>
            </a:fld>
            <a:endParaRPr lang="de-DE" sz="11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55663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8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7EC4-DFDE-45F1-9EA3-602516C9ED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1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5566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7EC4-DFDE-45F1-9EA3-602516C9ED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74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5566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7EC4-DFDE-45F1-9EA3-602516C9ED2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0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5566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7EC4-DFDE-45F1-9EA3-602516C9ED2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5566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7EC4-DFDE-45F1-9EA3-602516C9ED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9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7EC4-DFDE-45F1-9EA3-602516C9ED2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8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5566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7EC4-DFDE-45F1-9EA3-602516C9ED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77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5566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7EC4-DFDE-45F1-9EA3-602516C9ED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7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277" y="2945536"/>
            <a:ext cx="7988424" cy="1584176"/>
          </a:xfrm>
          <a:ln w="25400">
            <a:noFill/>
          </a:ln>
        </p:spPr>
        <p:txBody>
          <a:bodyPr>
            <a:normAutofit/>
          </a:bodyPr>
          <a:lstStyle>
            <a:lvl1pPr algn="ctr">
              <a:defRPr sz="3600" b="0">
                <a:solidFill>
                  <a:srgbClr val="596090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9632" y="4869160"/>
            <a:ext cx="6624736" cy="1440160"/>
          </a:xfrm>
          <a:ln w="254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rgbClr val="57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&lt;Presenters | </a:t>
            </a:r>
            <a:r>
              <a:rPr lang="en-US" dirty="0" err="1" smtClean="0"/>
              <a:t>organisation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&lt;venue | date&gt;</a:t>
            </a:r>
            <a:br>
              <a:rPr lang="en-US" dirty="0" smtClean="0"/>
            </a:br>
            <a:r>
              <a:rPr lang="en-US" dirty="0" smtClean="0"/>
              <a:t>#</a:t>
            </a:r>
            <a:r>
              <a:rPr lang="en-US" dirty="0" err="1" smtClean="0"/>
              <a:t>laceproject</a:t>
            </a:r>
            <a:endParaRPr lang="en-GB" dirty="0"/>
          </a:p>
        </p:txBody>
      </p:sp>
      <p:pic>
        <p:nvPicPr>
          <p:cNvPr id="1026" name="Picture 2" descr="F:\LACE Templates\Logo Name Expanded Lar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81616"/>
            <a:ext cx="3600400" cy="21713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12989"/>
            <a:ext cx="8640960" cy="1073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54612"/>
            <a:ext cx="8640960" cy="47460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76243"/>
            <a:ext cx="442392" cy="365125"/>
          </a:xfrm>
        </p:spPr>
        <p:txBody>
          <a:bodyPr/>
          <a:lstStyle>
            <a:lvl1pPr algn="r">
              <a:defRPr/>
            </a:lvl1pPr>
          </a:lstStyle>
          <a:p>
            <a:fld id="{E708CC9B-1FF7-4E1D-A279-DCB53663E9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81328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– Annual Review – Luxembourg – 16 February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32336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4077072"/>
            <a:ext cx="8332336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9609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C9B-1FF7-4E1D-A279-DCB53663E9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– Annual Review – Luxembourg – 16 February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7540"/>
            <a:ext cx="8640960" cy="1085236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227" y="1484784"/>
            <a:ext cx="4283197" cy="48245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8472" cy="48245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C9B-1FF7-4E1D-A279-DCB53663E9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– Annual Review – Luxembourg – 16 February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99898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70" y="1412776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70" y="2060848"/>
            <a:ext cx="4248472" cy="4248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291" y="1412776"/>
            <a:ext cx="4211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290" y="2060848"/>
            <a:ext cx="4211189" cy="4248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575757"/>
                </a:solidFill>
              </a:defRPr>
            </a:lvl1pPr>
          </a:lstStyle>
          <a:p>
            <a:fld id="{E708CC9B-1FF7-4E1D-A279-DCB53663E9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– Annual Review – Luxembourg – 16 February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9361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C9B-1FF7-4E1D-A279-DCB53663E9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– Annual Review – Luxembourg – 16 February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C9B-1FF7-4E1D-A279-DCB53663E9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– Annual Review – Luxembourg – 16 February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88800"/>
            <a:ext cx="32519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289" y="388800"/>
            <a:ext cx="5255766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550850"/>
            <a:ext cx="32519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C9B-1FF7-4E1D-A279-DCB53663E9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– Annual Review – Luxembourg – 16 February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91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7704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391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C9B-1FF7-4E1D-A279-DCB53663E9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– Annual Review – Luxembourg – 16 February 2016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237" y="332656"/>
            <a:ext cx="8678243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500" y="1399713"/>
            <a:ext cx="864598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81328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– Annual Review – Luxembourg – 16 February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76243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821BF-F143-45F2-8366-C381B17810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5155" y="92597"/>
            <a:ext cx="8943899" cy="205334"/>
          </a:xfrm>
          <a:prstGeom prst="rect">
            <a:avLst/>
          </a:prstGeom>
          <a:solidFill>
            <a:srgbClr val="426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1520" y="6381328"/>
            <a:ext cx="535702" cy="359991"/>
          </a:xfrm>
          <a:prstGeom prst="rect">
            <a:avLst/>
          </a:prstGeom>
        </p:spPr>
      </p:pic>
      <p:pic>
        <p:nvPicPr>
          <p:cNvPr id="9" name="Picture 8" descr="LACElogo Snowflak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52" y="6381328"/>
            <a:ext cx="244528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42662B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7575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7575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7575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7575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757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3.jpeg"/><Relationship Id="rId21" Type="http://schemas.openxmlformats.org/officeDocument/2006/relationships/image" Target="../media/image34.jpe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30" Type="http://schemas.openxmlformats.org/officeDocument/2006/relationships/image" Target="../media/image43.png"/><Relationship Id="rId31" Type="http://schemas.openxmlformats.org/officeDocument/2006/relationships/image" Target="../media/image44.png"/><Relationship Id="rId32" Type="http://schemas.openxmlformats.org/officeDocument/2006/relationships/image" Target="../media/image45.png"/><Relationship Id="rId9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33" Type="http://schemas.openxmlformats.org/officeDocument/2006/relationships/image" Target="../media/image46.png"/><Relationship Id="rId34" Type="http://schemas.openxmlformats.org/officeDocument/2006/relationships/image" Target="../media/image47.png"/><Relationship Id="rId35" Type="http://schemas.openxmlformats.org/officeDocument/2006/relationships/image" Target="../media/image48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jpe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37" Type="http://schemas.openxmlformats.org/officeDocument/2006/relationships/image" Target="../media/image50.png"/><Relationship Id="rId38" Type="http://schemas.openxmlformats.org/officeDocument/2006/relationships/image" Target="../media/image51.png"/><Relationship Id="rId39" Type="http://schemas.openxmlformats.org/officeDocument/2006/relationships/image" Target="../media/image52.png"/><Relationship Id="rId40" Type="http://schemas.openxmlformats.org/officeDocument/2006/relationships/image" Target="../media/image53.png"/><Relationship Id="rId41" Type="http://schemas.openxmlformats.org/officeDocument/2006/relationships/image" Target="../media/image54.png"/><Relationship Id="rId4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jp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LACE – Project overview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59632" y="4728050"/>
            <a:ext cx="6624736" cy="1440160"/>
          </a:xfrm>
        </p:spPr>
        <p:txBody>
          <a:bodyPr/>
          <a:lstStyle/>
          <a:p>
            <a:r>
              <a:rPr lang="en-GB" dirty="0" smtClean="0"/>
              <a:t>Angel Suarez| Open Universiteit</a:t>
            </a:r>
          </a:p>
          <a:p>
            <a:r>
              <a:rPr lang="en-GB" dirty="0" smtClean="0"/>
              <a:t>WAPLA Workshop| 16 September 2016</a:t>
            </a:r>
          </a:p>
          <a:p>
            <a:r>
              <a:rPr lang="en-GB" dirty="0" smtClean="0"/>
              <a:t>#</a:t>
            </a:r>
            <a:r>
              <a:rPr lang="en-GB" dirty="0" err="1" smtClean="0"/>
              <a:t>laceproject</a:t>
            </a:r>
            <a:r>
              <a:rPr lang="en-GB" dirty="0"/>
              <a:t>, </a:t>
            </a:r>
            <a:r>
              <a:rPr lang="en-GB" dirty="0" smtClean="0"/>
              <a:t>angel.suarez@ou.nl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49" y="4635452"/>
            <a:ext cx="1380952" cy="1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5" y="3909064"/>
            <a:ext cx="5578837" cy="377711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1073661"/>
          </a:xfrm>
        </p:spPr>
        <p:txBody>
          <a:bodyPr/>
          <a:lstStyle/>
          <a:p>
            <a:r>
              <a:rPr lang="en-US" dirty="0" smtClean="0"/>
              <a:t>WP7: Data Interoperability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0088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FF4821BF-F143-45F2-8366-C381B178109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0964" y="883404"/>
            <a:ext cx="37367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575757"/>
                </a:solidFill>
              </a:rPr>
              <a:t>Big Picture Data Inter-operability for LA (D7.3, D7.4)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575757"/>
                </a:solidFill>
              </a:rPr>
              <a:t>New LACE Review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575757"/>
                </a:solidFill>
              </a:rPr>
              <a:t>Cooperation with various organizations (</a:t>
            </a:r>
            <a:r>
              <a:rPr lang="en-US" sz="2000" dirty="0" err="1" smtClean="0">
                <a:solidFill>
                  <a:srgbClr val="575757"/>
                </a:solidFill>
              </a:rPr>
              <a:t>xAPI</a:t>
            </a:r>
            <a:r>
              <a:rPr lang="en-US" sz="2000" dirty="0" smtClean="0">
                <a:solidFill>
                  <a:srgbClr val="575757"/>
                </a:solidFill>
              </a:rPr>
              <a:t>, IMS, ISO, </a:t>
            </a:r>
            <a:r>
              <a:rPr lang="en-US" sz="2000" dirty="0" err="1" smtClean="0">
                <a:solidFill>
                  <a:srgbClr val="575757"/>
                </a:solidFill>
              </a:rPr>
              <a:t>Apereo</a:t>
            </a:r>
            <a:r>
              <a:rPr lang="en-US" sz="2000" dirty="0" smtClean="0">
                <a:solidFill>
                  <a:srgbClr val="575757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575757"/>
                </a:solidFill>
              </a:rPr>
              <a:t>Edinburgh </a:t>
            </a:r>
            <a:r>
              <a:rPr lang="en-US" sz="2000" dirty="0" smtClean="0">
                <a:solidFill>
                  <a:srgbClr val="575757"/>
                </a:solidFill>
              </a:rPr>
              <a:t>Statement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575757"/>
                </a:solidFill>
              </a:rPr>
              <a:t>Invited speaker for ISO meetings in Asia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009" y="973250"/>
            <a:ext cx="2911872" cy="21839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728" y="973250"/>
            <a:ext cx="1320317" cy="874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45" y="2936875"/>
            <a:ext cx="3733800" cy="3784600"/>
          </a:xfrm>
          <a:prstGeom prst="rect">
            <a:avLst/>
          </a:prstGeom>
          <a:solidFill>
            <a:schemeClr val="bg1"/>
          </a:solidFill>
          <a:ln>
            <a:solidFill>
              <a:srgbClr val="42662B"/>
            </a:solidFill>
          </a:ln>
        </p:spPr>
      </p:pic>
    </p:spTree>
    <p:extLst>
      <p:ext uri="{BB962C8B-B14F-4D97-AF65-F5344CB8AC3E}">
        <p14:creationId xmlns:p14="http://schemas.microsoft.com/office/powerpoint/2010/main" val="11867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6819829" y="6629187"/>
            <a:ext cx="1372359" cy="228813"/>
          </a:xfrm>
          <a:prstGeom prst="rect">
            <a:avLst/>
          </a:prstGeom>
        </p:spPr>
        <p:txBody>
          <a:bodyPr lIns="51883" tIns="25942" rIns="51883" bIns="25942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21550" indent="-1621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8538" indent="-12970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907953" indent="-12970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167369" indent="-12970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6784" indent="-1297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686199" indent="-1297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945615" indent="-1297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205030" indent="-1297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ED470D-5582-C340-9FA7-13CA3BAC2C9C}" type="datetime3">
              <a:rPr lang="de-DE" sz="1000">
                <a:solidFill>
                  <a:schemeClr val="bg2"/>
                </a:solidFill>
                <a:latin typeface="Trebuchet MS" charset="0"/>
              </a:rPr>
              <a:pPr/>
              <a:t>16/09/2016</a:t>
            </a:fld>
            <a:endParaRPr lang="de-DE" sz="1000">
              <a:solidFill>
                <a:schemeClr val="bg2"/>
              </a:solidFill>
              <a:latin typeface="Trebuchet MS" charset="0"/>
            </a:endParaRPr>
          </a:p>
        </p:txBody>
      </p:sp>
      <p:sp>
        <p:nvSpPr>
          <p:cNvPr id="30727" name="AutoShape 2" descr="data:image/jpeg;base64,/9j/4AAQSkZJRgABAQAAAQABAAD/2wCEAAkGBxITEhQUExQVFRIXFhYbFxgYFh0cGRYdHRoYGBcYFxkcHCggHhwlHBUYIjIjJSorLi4uGx80ODMsNygtLisBCgoKDg0OGxAQGy8mICY0MC40LywsLCwsLCw0LywsLzQvLCwsLCwsLCwsLCwsLCwsLCwsLCwsLywsLCwsLCwsLP/AABEIAOEA4QMBEQACEQEDEQH/xAAbAAEAAwEBAQEAAAAAAAAAAAAAAwQFBgIBB//EAEcQAAEDAgQDBQQGBgkDBQEAAAEAAgMEEQUSITFBUWETInGBkQYyobEjM0JSwfAUYnKy0eEVJENTgpKi0vE0c+JERWOTwhb/xAAaAQEAAwEBAQAAAAAAAAAAAAAAAQIDBAUG/8QAPxEAAgECBAIHBgQEBQQDAAAAAAECAxEEEiExQVETIjJhcYHwBZGhscHRFCNC4SQzUvFicoKSohVDg7I0RFT/2gAMAwEAAhEDEQA/AP3FAEAQBAEAQBAEAQBAEAQBAEAQBAEBiiukdXGJp+iZHd4sNXHbXh7w9CuBVpyxnRxfVS18TPM3OxtLvNAgCAIDPw/FmTPkYwEiMgF32T4HyK5qOKhWnKMf08eBWMk3ZGguksEAQBAEAQBAEAQBAEAQBAEAQBAeJpmsBc4hrRuSbAearKcYq8nZBux6BurA+PkAtcgX0Fzv0ChyS3Bh1kzm4hCMzsjond25y3GY3ttfZefUnKONgr6NPThxM2+ujeXomhm4diZllnjy2ETgL397fhbTZctDE9JUnC3Z4lIyu2iHAcTdMJnOyhjJHNaQOA1udeRCzweJlWU5S2TaXgISvcp+yjrtqKl+naPJueDW3P4n0WHs53VTES/U/gitPjI3aOrZKwPYbtOxsR02K9GlVjVipwd0zRNNXROtCQgMD2jxB5IpofrpNz9xvEk8NPh5LzcdXk2sPS7UvgvXrYznL9K3L9JBFSQgEhrG+846XJ4nxXTThSwtK17Jce8skoIvtIOo1C6U7lj6gCAIAgCAIAgCAIAgCAIAgCAICni9GJoZI/vN08Rq34gLDE0VWpSg+JWSurGTg+Jv/QS4AGWFrmkH9Xn/AIbea4sNiZfg3JdqN17v2KRk8ngVMfqu1o4KjTM17HG3A6g/6gscZV6TCwr8U0/XmVm7wUi1jTrVlE4bHOPgP9y1xT/iqMvH18S0+3Empal5xCVhccgiBDb6A9zW3mVpCpN46UL6Zdu/QlN52ilgU+WOtm/+SQ+gJH7y58HPLCvV72Vg9JMghk7HCyftSZvPOSP3RdZxl0Ps6/F/V/YhaUyfFwYaOKnZ9ZLlZbx1f8TbzWmJTo4WFCPalZfcmWkFEv1NYKUU8Ebc7nENAvbQbu9dfVdVSssMqdGCu3p5cyzeWyRtrvNDOxzFG08Zdu86Mb94/wAFy4vEqhTzceC5srOWVFPA6DsGPnnP0r+9I4/ZG+X8+HALDCUOhg6tZ9Z6t8u4rCOVXZSgjdXy53gikYe406doeZ/PTmueEZY6pnl/LWy5v19uZVfmO72OpaLaDZeytDY+oAgCAIAgCAIAgCAIAgCAr11bHC3PI7K24F+pWVWtClHNN2RDaW5O1wIuNQdjzWid9USU8WxFsEfaODiLgd0bX4noscTiI0IZ5LTuKyllVyOvxeOIRE3LJHABw90X1BJ5WVa2LhSUW9pceAc0rGVRtENbLEfq5252jrrmH73wXFS/Jxc6b2nqvHj9Si0m1zKFJH/U6uA7wucR4DvD4tcuanH+FrUX+lv3b/Qouw1yJKybMzDpOTmg+PdB/dV6s80MPU70vl9iW9Isu0rrYhUHlCP/AMLem7Y6o/8AD9iy7bMiKQtwx5+1LJbx7wv8GlcMZNezm+Mn9f2M0/yzQxKHNLR0o2aGvf4NH/i71XViIZqlHDrhq/L0y8lqok0ThPXPefq6dthyzG9z8/8AKFeLVbGOT7MFbzJ7U78iPB5RJJNWyaRtBbHfg0bnx/ElVwslUqTxc9lovD19SIu7c2aeE4sXwOmlaI2AuI13aNievDquvDYpzourUVlr7vXvLxndXZnYTEamU1cukbb9i07AD7Z/O/gFy4aLxNT8TU7K7K+vr6IpFZnmZ4le6vlytJbSRnvH+8PIdPlvxFqycsfUyr+Wt+9+vvyH8x9x08UYa0NaAGgWAGwC9eMVFJLY2PasAgCAIAgCAIAgCAIAgCArUtfHIXBjw4sNnAcD+eKyp1qdRtRd2tyFJPYgxGeBxFPKReQGzTx5a8DfbwWdadGT6Co9ZcPXwIk12WZGGVLqSUU0xvE76l5/dP508CLcOHqSwlToKj6r7L+nr6mcXkeVnRVVO2RjmOF2uBBXqVIRnFxlszVq6scnSU5dHNQSe+y7oieI3b+eRI4LxadNyhPB1N1rF93D19jFK6cGe4opqiGnlaPp4ZMpzaXA318hfzVoxq4ilTqRXXg7a6X5+vEWcknxRsx4OBNNJm7srMrmW6AXvfx4cV3xwlqs6l9JKzRpk1b5n2PAoRHHGczmxuzNudb3J4W5qY4Kkqcabu1F3XiMitYsf0bHnfJY55G5XG51Gg22Gy0/D088p21asycqvcqy+z8RjiiBcGRvzgXvc3Jsb8NSsZYGm4RprRRdyOjVkjw/DZGzzVAIe4x5Y27WNtiSbbj4lQ8PONWddau1kiMru5GHLC+GmZTj/qKlxLr7gG17+Vv9S86UJ0cOqC7dR6/X14mdmo5eLLFbAJHxUMR+jjAMzh04eNzfxI5LWtDpJxwdPsx1kyzV2oI91I/S5RTx6UsNs5GziNA0dNLep4BTU/iqioQ0px37+719g+u8q2QrJnVT/wBGg7tOywkeNiB9lvTTz8BrNWcsVPoKWkFu/ovXw3N5nlWx0lJTNjYGMFmtGg/PFerTpxpxUYrRGqVlZEyuSEAQBAEAQBAEAQBAZuM4hJCGubEZGXOcg6tHQfkaLkxWInRSlGGZcbcCkpNcCTDMWhnF43XPFp0cPEfkK+HxVKurwflxJjJS2Lj3gAkmwAuTyW7aSuyxztVh7J7VNG8NmHEaB/MPHA+O/HmvLqUI1/z8NK0vg/EycVLrRIu3jrWmGcdlVM25g828xzH/ACqZ6eMj0VVZai9afb+5F1PR7kbZO0Bo6zSX+zk+9wBB5/PUHVVUuk/hcV2uD5/v8xv1ZHqmkmeySilc5k7W3Y8E2e0bXO9uH8wppyqzjLC1Haa2fNevVwrtZHubVLht+ykmAdUMbbML2/nx9Su+nh75J1dZpbl1HZvc0V1FwgCAIAgCA8loNrgXG3TwUWTBg1mEviie2muZJX997nd5oO5v0ueupXm1cLOlTkqG8nq29UZOLS6vEz3ggChpTr/bS8vvefD0HO3M/wD8mH/1S+fry8K/4InS4ZQshjDIx3Rx4uPEnqvWoUIUYKENjWMUlZFtbFiOedrGlzyGtG5JsFWc4wWaTsiG7HOy4vPUkspG5WbOmdoP8I/J8F5csXVxLy4ZWX9T+nr3GWdy0ib9DAWRtY55eWixcdz4r0qMHCCi3e3E1SsrE60JCAIAgCAIAgCAxsT9nYpDnZeKXcPZpr1A+ehXBiPZ9Oo88erLmjOVNPVFIYrUU3dqmZ49u1YL/wCYf8eaw/FV8P1cRG8f6l9fXvK5pR7R5OGNP9YoJA13FgPcd0IPunofhuq/hk/zsHKz5cH5cPWwy8YMilmiqz2cwNPVt907a8LHiL8PQ8VSU6eK6lVZKi2/Z+u4i6no9GCx0x/Rath7UAmKZove3G48r/GxspyyrP8AD4ldbhJDfqyOloqcsY0OdneGgF5GpXrUoOEUpO7XE2SsiwtCQgCAIAgCAIAgCAyMUw1+Rwp8kTpHXkdaxI4kEcf5rixGHlkaoWi29WUlF26pn0GI5SympGmVrD9JI490C/esfXpyuuajiMrjQw6zJbt7evSKKVurEv4tj8cRyMBlmOgY3XX9Yjbw3XRiMdCk8ketLki8qiWnEoNwl8v0tc8Bo1EYNmN/aN/zzXMsLOr+Zi5aL9PBePrzKZW9Zlimx5jntiponPYCA5zRlYwdPyOl1rTx0JTVOhG65rRIlTV7RRvr0jUIAgCAIAgCAIDJl9oqdsronuLHNNruHdOnA/xXFL2hQhUdObs1z2KdJFOzNOGZrxdrg4cwQR6hdcZxkrxd0XTuenNBFjqON1LV9wcqMPhkcX0UwjlF7tB7ptzaeHkR0XjrD0aknPCTyy5Lb3ekY5U9YMhratr7RV8Rjfs2Zo08QdfxHQLOrVjP8vGRs+ElsQ3fSaOjwikfFGGvkMhBNnEagcBz9V6uGpSpwyylm7+41imlqXl0FggI552sAL3BoJDRc2uSbNAvxJNrKG0ty0YSlpFX4+Rz2Ie0jsruxbrkkLcw7xfE76WEt4OLBca6+WuEqz4erbo9KjgI3XSPir8rSXVlflfcoS4g9z7do4tL5mtsbXZNB2sJ05FhaDvoVRzbe/P4q6OiNCMYXyq9ovzjLLL33uytR17iYiXmz30JJzHYU75Xcdjk1URm9PL5XNKlBJSVtlU/91FfMtUuKVTYonDMe0jZkDxcPknlLm672jjBJAI08lMZzyp8/m39DKph6Epyi7aN3twjGOv+5925u0OPRyGx7tzLkPBzI7B0p+6zNcAnfTmt41U/XI4KuDnBX32v3N7LvduRrArQ4wgCAwsWopRZkBjghOZ0rxo4G+vr5eIXnYmjV7NJqMXdt8TOUXstEZlJWQwkx0cZnmPvSHbxLuXhYdVyU61Kj1MLHPLn+/8AZFE0tI6suxez8kxD6yQv5RtNmDxt+HqVvHATrPNiZX7lt69XLdG3rI36eBrGhrGhrRwAsF6cIRgssVZGiVtiRWJCAIAgCAIAgMvFsXdA5v0Mj2EXLmi+Xpt+K48TinRa6ja5rgUlPLwKYx6hnGWQt8JG7eew9Vh+OwddZZ2/1IrnhLcj/wD5yI9+lmdGebHZm/O/xVf+n0n18PNx8HdDo1vFjt8Qh95jKhnNuj/T+RTPjaPaSmu7R+vIXnHvM+aahnd3g6mmHG2Wx68PWxXLKeDry614T937FG4S7ma2FU1RmDZJI6intcPIu6493/nXZd2Hp175ZyU4c+Pr3mkVLjqjeXomgQEVVOGNc4hxsCbNF3G2tmjiVDdlcvCGeSj89ji8Rr3THUiRjw4NawnJURglxEYJ7lVFvbc5T/h5JSzet19Gj3KNFUlpo1bV7xltrzpy58L++oBK5/cu+U5JAbW7RzQTDUWtcCRgMMnIgKurem+/2fnszX8uMetpHVeCfaj4xfXjzR1FD7PQgxvAe0BkVmE+6Yy9zL9R2jm25LojSirPwPKq46q1KLaested7J++yZcbg8OdzywEnLoQLNswx90W07riPNX6ON7mDxVXKo3/AH1vr5q5Hi2ENlY0NPZujDhGQNGXaWEhtwLhhIHK6idPMtC2HxTpzblqnv36338d+ZX9ncLyNc+Rga54DQw2IiiaLMi5bXceriq0oWV2v2RrjMRmkowd0tb85Pd/RdyIcOxpoeWl+aF0hayRxAzvJAEcDGjvMaBq7+aiNRX7vW3cXrYSTje1pJXaXBc5NvRt7I6JbnmhAQV1IyVhY8XabXHgbjXyWdWlGrBwmtGQ0mrM52B9U4GOmgbTRgkZn7nhcDj6HxXlxeJl1KEFCPN+vv4mSzbRVjXwWgdEHF0zpnOIuTsCLju7/Pgu7C0JU03Kbk360LwjbiaS6i4QBAEAQBAEAQBAVqqgik9+NjvFov67rKpQp1O3FPyIcU9zJm9koCc0ZfE7m138VxS9lUW7wvF9zKOlHgR/0bXR/VVDZBykH46/MKn4fGU/5dRS/wAy/uRlmtmQVdZPa1VRCRv3ma26gakeoVKlata1ejmXNakNv9UTT9m6eFsZfCxzGyEkh+4t3eZ00K68DTpKnmpxaT4P3F4JWujXXaXCA5jHZ2yTsie5rGhwtnDo3h1j9LTzDQuAJGXjqueo05KL+3uZ6uFhKFJ1Ipt91pK3KUd0u89Uvs2S+UT2e14ac7CWGRwN2vewCzZW2H0jSL8lKo6vN6/fvIqY+0Yulo1wetlyT4xf9LWhtzUDHPjkN88d8pB1sRYtdzB0NuYC1cU2nyOCNaUYSgtpeveWlYyCAIDnvaiCpkLY42B0LtHAOtmOtxK7dsQAF8ty69tFhWUpaLb1v3fM9LAzoU05ydpLu2/yrjLleyW+pQr8O7HJ35X1DwQ4xRgOyC30cTickEYJGu/W6pKGXx7vpyRvSr9LfRKC/qel+bW85fDyNv2erxJHlvHmjs0iOQyBo+yDIQMzrDXqtqUrr0/icOMounO+tnrqrX56cFyNVaHIEBzHtDTx9oTPVPZGQLRN9Dte4JHJeRjadPPetVai/wBJjNK+rPFDj0EbBFTQzSAXtYG2vXU/BVpY6jTj0dCEpIKaStFGphNdUyPPawdlHl0Jdc3uLA+V+C7MPWr1JfmU8q8eJeLk3qjWXaXCAIAgCAIAgCAo4hi8MBaJX5S69tCdt9gea56+LpUGlUdr+JWU1HcgZ7R0p/tm+dx8ws17Qwz/AFojpI8zIqaSle9z2Vjo3OJJtKANemhXFOlhpzco1mm+UijUW7pn1tPO36qvY7o8g/ElyKlWj/Lrp+Nn9xZ8JHTUodkbnIL8ozEbE21I6L1qebKs25qtiVXJI55Q1rnEgAAkk7Cwvqobsi0YuUkkcngn6PI5/aSQkOJvE2oMkUl73JilF2G/ALmp5Xe7Xhe69zPXxPTU0skZacXDLJf6o7+Z0OGYZHDm7IvyOtZheXMb+wCTlB5DRbwgo7HnV8ROrbOldcbWb8efzL6uc4QBAEAQHC43FM6QiZr3Nc52Rrw+VtgbfUQAMItbWR19dguOpmvr9/gtPez38LKlGH5bSatdq0Xf/NN3/wBqNP2ekkbIGuEwaWkDtDDGwcfo4IyTw3OtrrSk2nrf4L4I5cZGDheLjfuzN+cmre46ddB5QQGRjzT3HMpmzu1Het3NjxC4sYno401N9/ApPuVym2bESLNhhjHU3+TisFPHy2hGPi/sVvU5HQx3sM3vWF7bX4r01e2pqelICAIAgCAIAgCAimpmP95rXeLQfmqSpxl2kmQ0mYGKVVBE8skhbmsDpEOPVebiKuCpTyTgr/5TOTgnZoz31+HH/wBO4+DLfJy5nWwD/wC2/cUzU+RA99AdqSc+Gb/esn+Ce1GXx+5HU5HbwWytsLCwsOQtovoYWyqx0okVgV8Rv2UmXPmyutky5720y5+7flfRVlszSjbpI3ta/G9vO2tvDU42IPMrBIyWYEkdnO+iObQ8hm0305LlV76pvxyntyyqm3BqPfFVdPfp3anaUtMyNoZG0MYL2a0WAuSTYDqSutRUVZHh1Kkqks03d82TKSgQBAEAQHL+1mHFzmyAZhYNLckj+ZvkbMxvwJXPWg27/d/VHq+z66jFwfjvFfFxb+NilgcAbNHaMM13GHPZwP8Aalxy+KpTVpbf8bfE6MVNypS61/8Ayp/8bK52q6zwggMn2iy5G3nMHe94cdDpv5+S48bbIr1Mmu5Se29jEbSxH/3J/wD9tvm5ecqVJ/8A2X/u/czsv6jbwd0UTMgqBKSb3dICdbab9F6OGdOnHKqmbxaZpGyVrmsuwuEAQBAEAQBAEBRxXE2U7Q54cQTYZRc3sT+C58RiYUIqUuOmhWUlHcyj7Sl31dLM/rlt8QCuL/qLl2KUn5FOk5If0nXO9yla39t34XCfiMZLs0reL/sM0+CDv6ScLl0EQ+XrcJ/Hvdxj68x+Z3G9SuJY27g42F3DYniR5r0qbbiru5otiVXJIqmIPY5pAIc0izhcG4tYjiFDV1YtCWWSkuBwTmljS5v0YadXxwR0sQ4fWThzz4tC49tV8kl72fQpqbyvW/BylUl7oWXvOm9mXzPYHukY6KxDQGvLyb+86R9i7Y2s0Ai1lvSzNXb09cf2PLxypRk4xi1LjqreGVXt72zcWxwBAEAQBAc1i7qh0bo56dkg+y+NvatB4F0Li13k0lc88zVpK/x+B6mHVFTU6VRrufVf+5XXvSKfstEwzDKYrsBLhHJNG5t9BnppCbDU6k6EBVopOWn1XwZtj5SVPW+vNRa8po7FdR4oQGR7QvcAy1MKhtzcfd2sRod7lcONbsvy86+RSfhcwXVVIPraJ8f+DT8F5zq4VfzKDj5f2Mrx4xPcD8KcQQMpBvrnH42Uwl7Nk7rR+aJXRs62mqGSNDmODmnYg3HVe3CpGazRd0bJp7EquSEAQBAEAQBAEAQGBUUNdI5307Y48xy5W3da+l9tbdV5s6OMqSf5iiuFlrYzcZviZ+J4PTwtD6qWaW5sNTqd7dPVctfCUKMc+InKXr1xKShFayZuez07HRWjjfGxpIaH3uRvcX4alejgpxlS6kXFLRXNINNaGmusuEByHtDR5Jg8WzPPcdYzTuPFkDHdyIAW72oF+C5asbSv+78uCPZwdXNSyvZbrSMbc5Nay8C57O4mxo7J5s7OQXGQyDO46RmR1s0vEtboNlelNLR/f48zHGYeUn0kdrcraLjlW0eTerOjW55gQBAEBlw4yHRyODHdrES18RLQ7N9kAkgHMCCDxus1UunzXA65YVxnFN9WWqlra3Hv048jkZ5g/Me6IXyEhspcYc97hr3fWU0wJ6t5LmbT8O/b7xZ7EIONl+pL9Ns1uaXZqR+PM6/AaZzY7vMlzs2RzXuYBplEgF3N4gkk6rppppa/E8bF1IynaNvFJq/k9nw0NNaHKEBzuKvEk1oqzsZGANLDsTvxIBOvXZeXiGqlW1OtlktLfH1uZS1ejPnaYjFu2KdvQ2d+HyKZsfT3Sku7Rj8xd5BLjkO1VSuYebmBw9SAVlLG0tsRSa8VdEZ1+pGthWJUpAZC9gHBnunU3NgepXbh8RhmlCk14bfAvGUdkai7C4QBAEAQBAEAQBAQ1VUyMZnua0cybKlSrCmrzdkQ2luYM/tH2hy00LpnA6OIswHnr+Nl5s/aHSPLQg5PnsvXuM3Uv2VcmoJpo5AaqeMF9msiHAk6fw4+K0ozq053xE1roor165kptPrM3l6JoEBBW0olY5ji4B2hyuLTbiLjUX2USjmVjSlUdOSkuHPU4quo3R6PGUMaB9GCGxtcbMpqS4F5ZNnSbi524ccouO/w+S73xZ7lKqqmsdb89W2t5T/wx4RLuG1zzK3t5crYi/QE2dJkLnRgj3mRR7uO7ieQWkZO/We3z/ZfEwrUYqm+ijdyt5RvZPuc3slsvE1Kf2lic8g9yPIwhzrgkuY6VzS23dyxtDiSftK6rRb9ePyOSeAqRjdau70XJNRTvxu3byL1FiUcjntBsWuLdSO9ZrXEt11FnhXjNN2MKmHnTSk+Kv4ata+4rYljrYJCx7HWDWOzC2zpBG4kcmZmk9CqyqqLs/X9jWjg5VoZotbtW70rr36pd5je09M4zi7GOD2ZWX0E1rufTyHg4+9G/gb+eVaLzete5/RnbgaiVLd6O7/w8FJd3Ca4r4SYFhnaO7QklmUDMbZpmd5pgqoyLOcwi2ff4qacLu/p9z8CuKxHRrIt+XCL3zQa2UuX7HVALpPIPqA8yOsDa1+Fza54BQ3ZA46sqIyctdS5HH+1YND1uNfifBeFVqU27YulZ/1L7r9zBtfrR1OHTROY3snNcwAAWO1hYA8l7NGdOUF0buu42i1bQskX3WtrklMYVAHiQRMDwbggW124b7rD8NRU1NRVyuVXvYurcsEAQBAEAQBAEAQHPYrh1IyR09Q4m+zXOJA02a0anw2XmYjD4WE3Wrvyb+SMpRineRBHXVE4y0kYhh/vHADT9Ubel/JZKvXrrLh45Y839F68iM0pdlWRUeynp32AdV1hPHUA8zvt5kdFi1QoTsr1Knv9fMr1YvmzqcOmeWNEuUTWBc1pva97H4fNexQnNxSqWUuKRvFu2paWxIQENTStfbMBdpJa6wuw2Lczb7GxKhpMvCpKF7cd+9b2ZzdZ7MG2RmsZayLU6sjLs9S4k7vkOhI6dVzyo8F4eXH3np0/aCvmlvrLxla0F3KO6MbEaeTJI5zS0uhqnkEWs6Z7IYm+LY2EWWU4uz8H8dF8Duo1IZ4xTvaUF5RTlL3yZNU02aSQNJBdJWRgjf6iMi3W8Y9FZxu35r4GcKloRb4KEv8Ak/uXOzmqCxzmOe20JAsADFPF2c8ZJsCWuGe176DordaerXL3Na/cxzU6CcU7Prd/Wi7xfmuryNaiwM5Wid5kyta3Lclp7N5dFJ+rJa1yNzzsFrGnp1vXLzOOri1mbpK123fjqrSXeuVzbWpwhAEBz3tDWQud2E4kYw2LZRo3N/Lr8N15mNrUnLoat0uEuFzKbXZZWMlTTts8CqpiN93AdeY9R1CyzYjDq0l0kPjb6+tSOtHfVHmmw2mn+kpJXQyDcNJFv2m328NFWnhsPX6+Gllfd9V6QUYy1i7E/wDSlXT6VEXax/3ke/iR/EBaficTh9K0cy5x+39ic0o9pGvhuLQzj6N4J4jZw8Qfmu6hiqVdflu/zLxkpbF5dBYIAgCAIAgCAIAgMPEaCkje6on1JtYONxcDZreJ6arz69DDU5uvV+P0RnKMU8zKf6RU1mkQMFN98+88fq9PD14Ln6TEYzSn1Ic+L8PXnwK3lPbREQnjgPYUTO0nOjpDrl5lzttOWw+CpnhRfQ4RXnxfLxfpfIi6jpDc8gikfZt6iuk31NgDrryGn46BLrCysuvVl69fRDsvmzq4pgbi4zC2YA3LSRexXsxmnpxW/cbXJFYkIAgBCA+ZRyQm59QgIAgCAy8YxRkRax+drZLjtBszz5/8rkxOJhSajO6UuPIpKSWjMR8jqcdjVDtqR3uSWuW8rnf8eXIefKUqH5WI61N7Pl4+vDuz7OktUSsp56UZ6d3b0x1yXuQObCPw9OKsqdbCrPQeeny+xNnHWOqNXA6umlzPhDWvdbOLWdptceZ1XbhKtCredLRvfn5l4OL1RqrsLleGijY5z2sa1zveIFr+KzjRhGTlFWbISS1LC0JCAIAgCAIAgCAIDJlwGJ0xmkLpNsrXatb4Dj4Lilgacqrqzu+SeyKZE3dmbLWTVjjHBeKnBs+QixdzDR+HrbZcsqtXFvJS6sOL4vwKXc9FsfJ5209qWjbmnd7x3y/rPPPpsPgYnOOH/h8Mrzfw7360+AbUerHcjkAoxlZ9LWzcdyL8fD5210GlWlg1lj1qsvXuI7G27PIDqXLFHaStmIL3HUAbm/Tf4nko62FtTh1qs9369cR2dFuzo6bEWOkdEDeRgBdYG3Wx89l6kMRCU3TT1W5qpJuxcW5YIAgCAIAgPMsgaC5xAaBck7AcyolJRV3sDGxHHAzsXWvTyXBkBPd5acP5HkuGvjVDJL9EuPIzlO1uRbiwmLsOxN3xm/vG5N9b35310WywtPouieq7y2VWsYbHmkPYVH0lI/RjyPd/Vd+eo5DzlJ4R9DW1pvZ8u5+v2z7Gkti9huFSwSjsXh1K65LXG5byy878/XmuihhalCp+XK9N8Hw8C0YuL02NJmGRCXtgwCQggkcb7m219N11rDU1U6VLUtlV7lxblggCAIAgCAIAgCAIAgCAqYlFIYnNhcGSHYkab6+B31WNeM3TapOzKyTtoYr+zoIrN+kqJNvvPd88oJ2/ErgfR4CnZazfvb+3rcppTXeRwxikjfUznPUv4cidmj8TyHrSMVhKbxFbWb9W+5C6izPc8QsfTQyVUoLqmXbT3b7Dpwv4AKIxlhqUsRUV5y+HL15BXisz3K9RTugp2wjWqqnd88dd7+tvNxWU6cqFBUl/MqPX6+vFlWssbcWalPUvZURUsZuyOO8pOp2014Hb/N0XZCrKNeOHhtFa39erl02pKKJaf2iYYZJnNLY2SZARrm1FiBpzCvDHwdKVWSsk7eJKqK1zRFfHnbHm77m5mtsbkc/gV1dPDMoX1avbuL5lex4OKw5HSdo3I05XHkeXxVfxNLK55tFp5kZla56OJR9q2K/fe3M0WNiNTvtwKl4iHSKnfV6jMr2Mmp9oHGnlliZZ0b8rmv5aXOh6/AriqY6ToSqU1rF2aZR1Oq2iGrrS2ohlLi6mqGBpBPdaT024j/UqVKzjXhUbvCat3L19yG7ST4MhoqZscklDLrFJd0RPrYHnp6g81nSpqnOWEqdmWsSErPIy37O1bo3mkmPfZ9W777eAHgPhccFtgasqcnhqu62fNevWhaDs8rNyrpmSMLHi7TuPzxXo1KcakXCSumaNJqzMjBKOeCQxHv09rscTq39W35HHouHCUq1CbpPWHB8u71+xSCcXbgbq9E0CAIAgCAIAgCAIAgCAIAgCApuwyIzCci8gbYEnQdQOBWDw1N1ela12K5Ve5QdhL5KrtZiDGy3ZNHPm4c7j5clzPCyqYjpKvZXZX39fIrlbldm04i2uy733mhy+FSCWaasf9VGHNjvyA1cPL94ryMPJVas8VLsrReHP1zMY6tyZWopiylqat2j5i7L0BOVtvAk+QCypTcMNUxMt5bfJEJ2i5czxX0uWlpKfjLI0u89T6Zx6Ktalkw1Gh/U1f15kNdVRNMd7E/2IPx/8l1rX2h4R+v7l/wDuGPAy9BVf94n4sXDGN8FV/wAz+aKLsMvVb7SYdNza1p/xNAH7xXRVlaeHq89Peiz3iyWjhDauqgd7kzMwHiO9+870V6UFHFVaL2kr/cJdZrmVcOpTNSzUrvrYXHL8S31OYeBWNCk62Gnh5dqL0+hEVeLjyJHA1dIyRt/0mE7/AGszbXHmAD4q7vi8Kpx7cffdfcntxvxRNUN/TKdk8XdqI9RbfMPeb4HceXMq81+MoRrU9Jx+fL7B9eN1ua2BYmKiIOtZ47rxycN/4rtwmJVenm47PxNISzI0V1FggCAIAgCAIAgCAIAgCAIAgCAIAgML2srHBjYY/rZjlHQfaPxt5nkvO9o1ZKCpQ7UtPLiZ1HpZcSvjlK6OmipogTnc1hIBtvdxceFz+KyxdJ08PHD01vZX+fvImrRUUbEmFROibC5t42hthcjYWB0K7pYanKmqUloi+VWsZNcM+IQM4Rxl/mbj8Griq9fHQjwir+vgUes0j7hHer6p33QxvwH+1ThutjKr5WQj22eP6KdDRVDHEEnO7S/Ic/BQ8NKjhKkZO97sZbQaKWJ64fTyDeMxn0u352XPX/8Ag05r9Nn9CsuwmXcedkqKSoGxORx6O2+DnFb4x5K9KsvD3+mWnpJSNiHDWNmfML53gBwv3dLa256Lvjh4Rquqt37i6ir3KVDh0kVXI5oHYSNuddn34D19ei56WHnSxMpR7EtfMqotSfIpO/qdXfanqDrya/8A5PoTyXO/4TE3/RP4P160K9iXczpWMA2AGpOg4nUlesklsbHpSAgCAIAgCAIAgCAIAgCAIAgCAIAgM84U01HblxLg3K1ptZvUfH1K5vw0XX6ZvW1rciuXrZjQXSWCAgbRxiQyBo7QixdxI00+AWapQU89tdrkWV7kNDhjInyvaXF0pBdciwtfaw27yzpYaNKc5pu8tyFFJtk9ZDnjez7zXD1BC1qRzwceaJaurGJU4Y5mHvhcQ5zWONxto4vHyC8+phnDAulLVpP53M3G0LFeuZ22GNdxaxrv8mjvgCsqy6b2epcUk/duQ9aZv4XU9pDG/wC80E+PH43XpYep0lKM+aNYu6uWlsSUcZw8TxOjO51aeThsfzwJXPisOq9JwfplZRzKxT9mMQdJGY5NJojleDubaA/C3iFhgK7qQcJ9qOjK05XVnubS7zQIAgCAIAgCAIAgCAIAgCAIAgCAIAgCAIAgCAID49oIIIuDoRzUNJqzBF+jMyGMNAYQRYCwsd9PNV6OOXIloRZWsYnsZIRE+J3vRSOb5b/PMvP9lyapypveLaM6W1joV6ZqEBjVOFvFUyeIgAi0oPEcCOu3oFwzw01iY1qfhLvM3F5ro2V3GgQBAEAQBAEAQBAEAQBAEAQBAEAQBAEAQBAEAQBAEBHHAxpJa1oLjdxAALjzPNVjCMW2luRYkViQgCAIAgCAIAgCAIAgCAIAgCAIAgCAIAgCAIAgCAIAgCAIAgCAIAgCAIAgCAIAgCAIAgCAIClXYrBCQJJGtJ4cfGw1ssKuJpUnackirkluWKeoY9ocxwc07EG4WkJxnHNF3RKaexTp8dpnuDWytLjsNr9BdYQxtCbyxmrlVOL4k1diUUNu0eG3va99bb7eK0q4inStndrkuSW57pq6ORhexwcwX18N1anWhUjni7olSTV0eRiMXZdrnHZWvm4cvmoVem6fSJ9XmRmVrllrri42K0TvqWIquqZG3M92VtwL9Tsq1KkaavJ2RDaW55dWRiQRZh2hF8vG3M8vNQ6sM+S+vIXV7H01bO0EeYdoW5g3iRtcehTpYZ8l9d7C6vY+xVTHOexpu5lsw5XFwpjUjKTinqtxdbFarxmnidlfK1ruXEeNtvNZVMXRpyyzkkyHOK3ZPPXRsj7Rzx2ene3Gu2oV5VoRhnb05kuSSufX1kYcxhcMz75R962uil1YKSi3q9u8XWwhq2Oc9jXAuZbMOV9r+iRqwlJxT1W4TT0PtLVskBLHZgHFp6EbhTTqRqJuLvwCaexDXYnDCQJHhpN7XvrbfYdVnVxFKlbPK1yHJLckhro3x9o1wMdic3DS9/kVaNaEoZ09OZKkmrlemxunkcGslaXHYbE+F91nTxlCo8sZK5CnF6XLdTUMjaXPcGtHEmwW06kYRzSdkS2luV6HFYZiRHI1xGpHG3Ox1ss6WJpVXaEkyFNPYjqscp43Fj5A1w3Fjppfl1VamMoU5OMpJMhzit2aDXXAI2K6U7lz6gCAIAgCAIDmKepjhq6g1BDXPymNzti21rA+novJhUp0cTUdbRu1m+RimoyeYn9lG3M72i0L5Lxi1udyByOnotPZ6u6ko9lvT6k0+L4GTgWHSz08bbxthbKXX1MlwTcDgPFcGCw9SvQhHRRTv3lIRco9xoe1cmWalOdsdjJ3nC4boNSLhdftCWWrSd0t9XsWqPVGrBOH07iJGyd1wLmiwJsdhfRdsJqdFu6ej1RdO8TjnxSRUWZvehmjGcfcffRw6G1vyF4bjOjhM0dYyWvc+fmYNNQ7md9Te439kfJfRw7KOlbGL7Z/9OP+4z5rh9p/yNOa+ZSr2SLAz2dTNHNrO+zmybdo22wHC1tuh5LLCfl4icKvaet+a/YiGkmnuQ4zRGWtsx2WRtOHMPJwe61+hvZUxVF1cXaLtJRuvG7Ikrz8iX2VqHPmqnPbleTFmbyIa4H4hX9nzlOrVlJWfVuvJomm7tkGE1kMP6QyoIbKZHl2Ye+07W5jfRUw1WlR6SNbSV3vxRWLUbqRNgtAX0L43AhrzIYweAOrPjqr4Wg54Rwasne3cuH3LQjeFjHpy+SP9JN81MIWt65DeS/kQuGGapT6d708q92rM1drNyOj9lIz2TpT70z3P8ibNHoPivU9nxfRuo95Nv7GtPa/Mp+ytfE0SRue0SOnks2+pva1vRY+z61OOaDerk9CtOS2PPtPLlqaY52x2bL33C7RpxFx4earj5ZcRSd0t9XtsKjtJGpLOH0j3B7ZPon3c3RpIaQbDhquyU1LDSad9HqvAve8TmpqqKShihYQ+o7uRrfeac1yemi8mdSnPBwpR1npZLdP6GTacElua/tO2xpnyDNCx/0ulxsMriOV7+q7cerOlOesU9foy9Tg3sS4biokqnMb2TmdmXB7PetdoDXHzOngr0cTnxDhGzVr3W/DRkxleVkZjqrJW1B7aOIXivnbfMMouBqLfzXIqmTF1euo7b8dCl7Tetjr2m4uNl7i1Nz6gCAIAgCAIDzJGHbgHxF1DinuD0FIPLGAaAADooSS2B8fG07gHxF0cU90D61gAsAAOVkSS0QGQWtYW5W09EsrWB6Ug8vYDuAfFQ0nuAWAkEgXGxtt4JZbg+5Re9hfnxSyvcANGptqd+qWQPL4mm1wDba42RxT3QPakHkRixFhY7i2/NRlWwPoFtBspSsDwIG3vlbfnYKuSO9iLH18TTuAfEXUuKe6JPoYALAC3K2iWSVgfGRNGwA8BZQopbIHshWB4jja33QB4CyhRS2QPjoGnUtaT1AUOEXuiLEisS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87503" y="-82956"/>
            <a:ext cx="171433" cy="17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883" tIns="25942" rIns="51883" bIns="25942"/>
          <a:lstStyle/>
          <a:p>
            <a:pPr eaLnBrk="0" hangingPunct="0"/>
            <a:endParaRPr lang="en-US"/>
          </a:p>
        </p:txBody>
      </p:sp>
      <p:sp>
        <p:nvSpPr>
          <p:cNvPr id="30728" name="AutoShape 4" descr="data:image/jpeg;base64,/9j/4AAQSkZJRgABAQAAAQABAAD/2wCEAAkGBxITEhQUExQVFRIXFhYbFxgYFh0cGRYdHRoYGBcYFxkcHCggHhwlHBUYIjIjJSorLi4uGx80ODMsNygtLisBCgoKDg0OGxAQGy8mICY0MC40LywsLCwsLCw0LywsLzQvLCwsLCwsLCwsLCwsLCwsLCwsLCwsLywsLCwsLCwsLP/AABEIAOEA4QMBEQACEQEDEQH/xAAbAAEAAwEBAQEAAAAAAAAAAAAAAwQFBgIBB//EAEcQAAEDAgQDBQQGBgkDBQEAAAEAAgMEEQUSITFBUWETInGBkQYyobEjM0JSwfAUYnKy0eEVJENTgpKi0vE0c+JERWOTwhb/xAAaAQEAAwEBAQAAAAAAAAAAAAAAAQIDBAUG/8QAPxEAAgECBAIHBgQEBQQDAAAAAAECAxEEEiExQVETIjJhcYHwBZGhscHRFCNC4SQzUvFicoKSohVDg7I0RFT/2gAMAwEAAhEDEQA/AP3FAEAQBAEAQBAEAQBAEAQBAEAQBAEBiiukdXGJp+iZHd4sNXHbXh7w9CuBVpyxnRxfVS18TPM3OxtLvNAgCAIDPw/FmTPkYwEiMgF32T4HyK5qOKhWnKMf08eBWMk3ZGguksEAQBAEAQBAEAQBAEAQBAEAQBAeJpmsBc4hrRuSbAearKcYq8nZBux6BurA+PkAtcgX0Fzv0ChyS3Bh1kzm4hCMzsjond25y3GY3ttfZefUnKONgr6NPThxM2+ujeXomhm4diZllnjy2ETgL397fhbTZctDE9JUnC3Z4lIyu2iHAcTdMJnOyhjJHNaQOA1udeRCzweJlWU5S2TaXgISvcp+yjrtqKl+naPJueDW3P4n0WHs53VTES/U/gitPjI3aOrZKwPYbtOxsR02K9GlVjVipwd0zRNNXROtCQgMD2jxB5IpofrpNz9xvEk8NPh5LzcdXk2sPS7UvgvXrYznL9K3L9JBFSQgEhrG+846XJ4nxXTThSwtK17Jce8skoIvtIOo1C6U7lj6gCAIAgCAIAgCAIAgCAIAgCAICni9GJoZI/vN08Rq34gLDE0VWpSg+JWSurGTg+Jv/QS4AGWFrmkH9Xn/AIbea4sNiZfg3JdqN17v2KRk8ngVMfqu1o4KjTM17HG3A6g/6gscZV6TCwr8U0/XmVm7wUi1jTrVlE4bHOPgP9y1xT/iqMvH18S0+3Empal5xCVhccgiBDb6A9zW3mVpCpN46UL6Zdu/QlN52ilgU+WOtm/+SQ+gJH7y58HPLCvV72Vg9JMghk7HCyftSZvPOSP3RdZxl0Ps6/F/V/YhaUyfFwYaOKnZ9ZLlZbx1f8TbzWmJTo4WFCPalZfcmWkFEv1NYKUU8Ebc7nENAvbQbu9dfVdVSssMqdGCu3p5cyzeWyRtrvNDOxzFG08Zdu86Mb94/wAFy4vEqhTzceC5srOWVFPA6DsGPnnP0r+9I4/ZG+X8+HALDCUOhg6tZ9Z6t8u4rCOVXZSgjdXy53gikYe406doeZ/PTmueEZY6pnl/LWy5v19uZVfmO72OpaLaDZeytDY+oAgCAIAgCAIAgCAIAgCAr11bHC3PI7K24F+pWVWtClHNN2RDaW5O1wIuNQdjzWid9USU8WxFsEfaODiLgd0bX4noscTiI0IZ5LTuKyllVyOvxeOIRE3LJHABw90X1BJ5WVa2LhSUW9pceAc0rGVRtENbLEfq5252jrrmH73wXFS/Jxc6b2nqvHj9Si0m1zKFJH/U6uA7wucR4DvD4tcuanH+FrUX+lv3b/Qouw1yJKybMzDpOTmg+PdB/dV6s80MPU70vl9iW9Isu0rrYhUHlCP/AMLem7Y6o/8AD9iy7bMiKQtwx5+1LJbx7wv8GlcMZNezm+Mn9f2M0/yzQxKHNLR0o2aGvf4NH/i71XViIZqlHDrhq/L0y8lqok0ThPXPefq6dthyzG9z8/8AKFeLVbGOT7MFbzJ7U78iPB5RJJNWyaRtBbHfg0bnx/ElVwslUqTxc9lovD19SIu7c2aeE4sXwOmlaI2AuI13aNievDquvDYpzourUVlr7vXvLxndXZnYTEamU1cukbb9i07AD7Z/O/gFy4aLxNT8TU7K7K+vr6IpFZnmZ4le6vlytJbSRnvH+8PIdPlvxFqycsfUyr+Wt+9+vvyH8x9x08UYa0NaAGgWAGwC9eMVFJLY2PasAgCAIAgCAIAgCAIAgCArUtfHIXBjw4sNnAcD+eKyp1qdRtRd2tyFJPYgxGeBxFPKReQGzTx5a8DfbwWdadGT6Co9ZcPXwIk12WZGGVLqSUU0xvE76l5/dP508CLcOHqSwlToKj6r7L+nr6mcXkeVnRVVO2RjmOF2uBBXqVIRnFxlszVq6scnSU5dHNQSe+y7oieI3b+eRI4LxadNyhPB1N1rF93D19jFK6cGe4opqiGnlaPp4ZMpzaXA318hfzVoxq4ilTqRXXg7a6X5+vEWcknxRsx4OBNNJm7srMrmW6AXvfx4cV3xwlqs6l9JKzRpk1b5n2PAoRHHGczmxuzNudb3J4W5qY4Kkqcabu1F3XiMitYsf0bHnfJY55G5XG51Gg22Gy0/D088p21asycqvcqy+z8RjiiBcGRvzgXvc3Jsb8NSsZYGm4RprRRdyOjVkjw/DZGzzVAIe4x5Y27WNtiSbbj4lQ8PONWddau1kiMru5GHLC+GmZTj/qKlxLr7gG17+Vv9S86UJ0cOqC7dR6/X14mdmo5eLLFbAJHxUMR+jjAMzh04eNzfxI5LWtDpJxwdPsx1kyzV2oI91I/S5RTx6UsNs5GziNA0dNLep4BTU/iqioQ0px37+719g+u8q2QrJnVT/wBGg7tOywkeNiB9lvTTz8BrNWcsVPoKWkFu/ovXw3N5nlWx0lJTNjYGMFmtGg/PFerTpxpxUYrRGqVlZEyuSEAQBAEAQBAEAQBAZuM4hJCGubEZGXOcg6tHQfkaLkxWInRSlGGZcbcCkpNcCTDMWhnF43XPFp0cPEfkK+HxVKurwflxJjJS2Lj3gAkmwAuTyW7aSuyxztVh7J7VNG8NmHEaB/MPHA+O/HmvLqUI1/z8NK0vg/EycVLrRIu3jrWmGcdlVM25g828xzH/ACqZ6eMj0VVZai9afb+5F1PR7kbZO0Bo6zSX+zk+9wBB5/PUHVVUuk/hcV2uD5/v8xv1ZHqmkmeySilc5k7W3Y8E2e0bXO9uH8wppyqzjLC1Haa2fNevVwrtZHubVLht+ykmAdUMbbML2/nx9Su+nh75J1dZpbl1HZvc0V1FwgCAIAgCA8loNrgXG3TwUWTBg1mEviie2muZJX997nd5oO5v0ueupXm1cLOlTkqG8nq29UZOLS6vEz3ggChpTr/bS8vvefD0HO3M/wD8mH/1S+fry8K/4InS4ZQshjDIx3Rx4uPEnqvWoUIUYKENjWMUlZFtbFiOedrGlzyGtG5JsFWc4wWaTsiG7HOy4vPUkspG5WbOmdoP8I/J8F5csXVxLy4ZWX9T+nr3GWdy0ib9DAWRtY55eWixcdz4r0qMHCCi3e3E1SsrE60JCAIAgCAIAgCAxsT9nYpDnZeKXcPZpr1A+ehXBiPZ9Oo88erLmjOVNPVFIYrUU3dqmZ49u1YL/wCYf8eaw/FV8P1cRG8f6l9fXvK5pR7R5OGNP9YoJA13FgPcd0IPunofhuq/hk/zsHKz5cH5cPWwy8YMilmiqz2cwNPVt907a8LHiL8PQ8VSU6eK6lVZKi2/Z+u4i6no9GCx0x/Rath7UAmKZove3G48r/GxspyyrP8AD4ldbhJDfqyOloqcsY0OdneGgF5GpXrUoOEUpO7XE2SsiwtCQgCAIAgCAIAgCAyMUw1+Rwp8kTpHXkdaxI4kEcf5rixGHlkaoWi29WUlF26pn0GI5SympGmVrD9JI490C/esfXpyuuajiMrjQw6zJbt7evSKKVurEv4tj8cRyMBlmOgY3XX9Yjbw3XRiMdCk8ketLki8qiWnEoNwl8v0tc8Bo1EYNmN/aN/zzXMsLOr+Zi5aL9PBePrzKZW9Zlimx5jntiponPYCA5zRlYwdPyOl1rTx0JTVOhG65rRIlTV7RRvr0jUIAgCAIAgCAIDJl9oqdsronuLHNNruHdOnA/xXFL2hQhUdObs1z2KdJFOzNOGZrxdrg4cwQR6hdcZxkrxd0XTuenNBFjqON1LV9wcqMPhkcX0UwjlF7tB7ptzaeHkR0XjrD0aknPCTyy5Lb3ekY5U9YMhratr7RV8Rjfs2Zo08QdfxHQLOrVjP8vGRs+ElsQ3fSaOjwikfFGGvkMhBNnEagcBz9V6uGpSpwyylm7+41imlqXl0FggI552sAL3BoJDRc2uSbNAvxJNrKG0ty0YSlpFX4+Rz2Ie0jsruxbrkkLcw7xfE76WEt4OLBca6+WuEqz4erbo9KjgI3XSPir8rSXVlflfcoS4g9z7do4tL5mtsbXZNB2sJ05FhaDvoVRzbe/P4q6OiNCMYXyq9ovzjLLL33uytR17iYiXmz30JJzHYU75Xcdjk1URm9PL5XNKlBJSVtlU/91FfMtUuKVTYonDMe0jZkDxcPknlLm672jjBJAI08lMZzyp8/m39DKph6Epyi7aN3twjGOv+5925u0OPRyGx7tzLkPBzI7B0p+6zNcAnfTmt41U/XI4KuDnBX32v3N7LvduRrArQ4wgCAwsWopRZkBjghOZ0rxo4G+vr5eIXnYmjV7NJqMXdt8TOUXstEZlJWQwkx0cZnmPvSHbxLuXhYdVyU61Kj1MLHPLn+/8AZFE0tI6suxez8kxD6yQv5RtNmDxt+HqVvHATrPNiZX7lt69XLdG3rI36eBrGhrGhrRwAsF6cIRgssVZGiVtiRWJCAIAgCAIAgMvFsXdA5v0Mj2EXLmi+Xpt+K48TinRa6ja5rgUlPLwKYx6hnGWQt8JG7eew9Vh+OwddZZ2/1IrnhLcj/wD5yI9+lmdGebHZm/O/xVf+n0n18PNx8HdDo1vFjt8Qh95jKhnNuj/T+RTPjaPaSmu7R+vIXnHvM+aahnd3g6mmHG2Wx68PWxXLKeDry614T937FG4S7ma2FU1RmDZJI6intcPIu6493/nXZd2Hp175ZyU4c+Pr3mkVLjqjeXomgQEVVOGNc4hxsCbNF3G2tmjiVDdlcvCGeSj89ji8Rr3THUiRjw4NawnJURglxEYJ7lVFvbc5T/h5JSzet19Gj3KNFUlpo1bV7xltrzpy58L++oBK5/cu+U5JAbW7RzQTDUWtcCRgMMnIgKurem+/2fnszX8uMetpHVeCfaj4xfXjzR1FD7PQgxvAe0BkVmE+6Yy9zL9R2jm25LojSirPwPKq46q1KLaested7J++yZcbg8OdzywEnLoQLNswx90W07riPNX6ON7mDxVXKo3/AH1vr5q5Hi2ENlY0NPZujDhGQNGXaWEhtwLhhIHK6idPMtC2HxTpzblqnv36338d+ZX9ncLyNc+Rga54DQw2IiiaLMi5bXceriq0oWV2v2RrjMRmkowd0tb85Pd/RdyIcOxpoeWl+aF0hayRxAzvJAEcDGjvMaBq7+aiNRX7vW3cXrYSTje1pJXaXBc5NvRt7I6JbnmhAQV1IyVhY8XabXHgbjXyWdWlGrBwmtGQ0mrM52B9U4GOmgbTRgkZn7nhcDj6HxXlxeJl1KEFCPN+vv4mSzbRVjXwWgdEHF0zpnOIuTsCLju7/Pgu7C0JU03Kbk360LwjbiaS6i4QBAEAQBAEAQBAVqqgik9+NjvFov67rKpQp1O3FPyIcU9zJm9koCc0ZfE7m138VxS9lUW7wvF9zKOlHgR/0bXR/VVDZBykH46/MKn4fGU/5dRS/wAy/uRlmtmQVdZPa1VRCRv3ma26gakeoVKlata1ejmXNakNv9UTT9m6eFsZfCxzGyEkh+4t3eZ00K68DTpKnmpxaT4P3F4JWujXXaXCA5jHZ2yTsie5rGhwtnDo3h1j9LTzDQuAJGXjqueo05KL+3uZ6uFhKFJ1Ipt91pK3KUd0u89Uvs2S+UT2e14ac7CWGRwN2vewCzZW2H0jSL8lKo6vN6/fvIqY+0Yulo1wetlyT4xf9LWhtzUDHPjkN88d8pB1sRYtdzB0NuYC1cU2nyOCNaUYSgtpeveWlYyCAIDnvaiCpkLY42B0LtHAOtmOtxK7dsQAF8ty69tFhWUpaLb1v3fM9LAzoU05ydpLu2/yrjLleyW+pQr8O7HJ35X1DwQ4xRgOyC30cTickEYJGu/W6pKGXx7vpyRvSr9LfRKC/qel+bW85fDyNv2erxJHlvHmjs0iOQyBo+yDIQMzrDXqtqUrr0/icOMounO+tnrqrX56cFyNVaHIEBzHtDTx9oTPVPZGQLRN9Dte4JHJeRjadPPetVai/wBJjNK+rPFDj0EbBFTQzSAXtYG2vXU/BVpY6jTj0dCEpIKaStFGphNdUyPPawdlHl0Jdc3uLA+V+C7MPWr1JfmU8q8eJeLk3qjWXaXCAIAgCAIAgCAo4hi8MBaJX5S69tCdt9gea56+LpUGlUdr+JWU1HcgZ7R0p/tm+dx8ws17Qwz/AFojpI8zIqaSle9z2Vjo3OJJtKANemhXFOlhpzco1mm+UijUW7pn1tPO36qvY7o8g/ElyKlWj/Lrp+Nn9xZ8JHTUodkbnIL8ozEbE21I6L1qebKs25qtiVXJI55Q1rnEgAAkk7Cwvqobsi0YuUkkcngn6PI5/aSQkOJvE2oMkUl73JilF2G/ALmp5Xe7Xhe69zPXxPTU0skZacXDLJf6o7+Z0OGYZHDm7IvyOtZheXMb+wCTlB5DRbwgo7HnV8ROrbOldcbWb8efzL6uc4QBAEAQHC43FM6QiZr3Nc52Rrw+VtgbfUQAMItbWR19dguOpmvr9/gtPez38LKlGH5bSatdq0Xf/NN3/wBqNP2ekkbIGuEwaWkDtDDGwcfo4IyTw3OtrrSk2nrf4L4I5cZGDheLjfuzN+cmre46ddB5QQGRjzT3HMpmzu1Het3NjxC4sYno401N9/ApPuVym2bESLNhhjHU3+TisFPHy2hGPi/sVvU5HQx3sM3vWF7bX4r01e2pqelICAIAgCAIAgCAimpmP95rXeLQfmqSpxl2kmQ0mYGKVVBE8skhbmsDpEOPVebiKuCpTyTgr/5TOTgnZoz31+HH/wBO4+DLfJy5nWwD/wC2/cUzU+RA99AdqSc+Gb/esn+Ce1GXx+5HU5HbwWytsLCwsOQtovoYWyqx0okVgV8Rv2UmXPmyutky5720y5+7flfRVlszSjbpI3ta/G9vO2tvDU42IPMrBIyWYEkdnO+iObQ8hm0305LlV76pvxyntyyqm3BqPfFVdPfp3anaUtMyNoZG0MYL2a0WAuSTYDqSutRUVZHh1Kkqks03d82TKSgQBAEAQHL+1mHFzmyAZhYNLckj+ZvkbMxvwJXPWg27/d/VHq+z66jFwfjvFfFxb+NilgcAbNHaMM13GHPZwP8Aalxy+KpTVpbf8bfE6MVNypS61/8Ayp/8bK52q6zwggMn2iy5G3nMHe94cdDpv5+S48bbIr1Mmu5Se29jEbSxH/3J/wD9tvm5ecqVJ/8A2X/u/czsv6jbwd0UTMgqBKSb3dICdbab9F6OGdOnHKqmbxaZpGyVrmsuwuEAQBAEAQBAEBRxXE2U7Q54cQTYZRc3sT+C58RiYUIqUuOmhWUlHcyj7Sl31dLM/rlt8QCuL/qLl2KUn5FOk5If0nXO9yla39t34XCfiMZLs0reL/sM0+CDv6ScLl0EQ+XrcJ/Hvdxj68x+Z3G9SuJY27g42F3DYniR5r0qbbiru5otiVXJIqmIPY5pAIc0izhcG4tYjiFDV1YtCWWSkuBwTmljS5v0YadXxwR0sQ4fWThzz4tC49tV8kl72fQpqbyvW/BylUl7oWXvOm9mXzPYHukY6KxDQGvLyb+86R9i7Y2s0Ai1lvSzNXb09cf2PLxypRk4xi1LjqreGVXt72zcWxwBAEAQBAc1i7qh0bo56dkg+y+NvatB4F0Li13k0lc88zVpK/x+B6mHVFTU6VRrufVf+5XXvSKfstEwzDKYrsBLhHJNG5t9BnppCbDU6k6EBVopOWn1XwZtj5SVPW+vNRa8po7FdR4oQGR7QvcAy1MKhtzcfd2sRod7lcONbsvy86+RSfhcwXVVIPraJ8f+DT8F5zq4VfzKDj5f2Mrx4xPcD8KcQQMpBvrnH42Uwl7Nk7rR+aJXRs62mqGSNDmODmnYg3HVe3CpGazRd0bJp7EquSEAQBAEAQBAEAQGBUUNdI5307Y48xy5W3da+l9tbdV5s6OMqSf5iiuFlrYzcZviZ+J4PTwtD6qWaW5sNTqd7dPVctfCUKMc+InKXr1xKShFayZuez07HRWjjfGxpIaH3uRvcX4alejgpxlS6kXFLRXNINNaGmusuEByHtDR5Jg8WzPPcdYzTuPFkDHdyIAW72oF+C5asbSv+78uCPZwdXNSyvZbrSMbc5Nay8C57O4mxo7J5s7OQXGQyDO46RmR1s0vEtboNlelNLR/f48zHGYeUn0kdrcraLjlW0eTerOjW55gQBAEBlw4yHRyODHdrES18RLQ7N9kAkgHMCCDxus1UunzXA65YVxnFN9WWqlra3Hv048jkZ5g/Me6IXyEhspcYc97hr3fWU0wJ6t5LmbT8O/b7xZ7EIONl+pL9Ns1uaXZqR+PM6/AaZzY7vMlzs2RzXuYBplEgF3N4gkk6rppppa/E8bF1IynaNvFJq/k9nw0NNaHKEBzuKvEk1oqzsZGANLDsTvxIBOvXZeXiGqlW1OtlktLfH1uZS1ejPnaYjFu2KdvQ2d+HyKZsfT3Sku7Rj8xd5BLjkO1VSuYebmBw9SAVlLG0tsRSa8VdEZ1+pGthWJUpAZC9gHBnunU3NgepXbh8RhmlCk14bfAvGUdkai7C4QBAEAQBAEAQBAQ1VUyMZnua0cybKlSrCmrzdkQ2luYM/tH2hy00LpnA6OIswHnr+Nl5s/aHSPLQg5PnsvXuM3Uv2VcmoJpo5AaqeMF9msiHAk6fw4+K0ozq053xE1roor165kptPrM3l6JoEBBW0olY5ji4B2hyuLTbiLjUX2USjmVjSlUdOSkuHPU4quo3R6PGUMaB9GCGxtcbMpqS4F5ZNnSbi524ccouO/w+S73xZ7lKqqmsdb89W2t5T/wx4RLuG1zzK3t5crYi/QE2dJkLnRgj3mRR7uO7ieQWkZO/We3z/ZfEwrUYqm+ijdyt5RvZPuc3slsvE1Kf2lic8g9yPIwhzrgkuY6VzS23dyxtDiSftK6rRb9ePyOSeAqRjdau70XJNRTvxu3byL1FiUcjntBsWuLdSO9ZrXEt11FnhXjNN2MKmHnTSk+Kv4ata+4rYljrYJCx7HWDWOzC2zpBG4kcmZmk9CqyqqLs/X9jWjg5VoZotbtW70rr36pd5je09M4zi7GOD2ZWX0E1rufTyHg4+9G/gb+eVaLzete5/RnbgaiVLd6O7/w8FJd3Ca4r4SYFhnaO7QklmUDMbZpmd5pgqoyLOcwi2ff4qacLu/p9z8CuKxHRrIt+XCL3zQa2UuX7HVALpPIPqA8yOsDa1+Fza54BQ3ZA46sqIyctdS5HH+1YND1uNfifBeFVqU27YulZ/1L7r9zBtfrR1OHTROY3snNcwAAWO1hYA8l7NGdOUF0buu42i1bQskX3WtrklMYVAHiQRMDwbggW124b7rD8NRU1NRVyuVXvYurcsEAQBAEAQBAEAQHPYrh1IyR09Q4m+zXOJA02a0anw2XmYjD4WE3Wrvyb+SMpRineRBHXVE4y0kYhh/vHADT9Ubel/JZKvXrrLh45Y839F68iM0pdlWRUeynp32AdV1hPHUA8zvt5kdFi1QoTsr1Knv9fMr1YvmzqcOmeWNEuUTWBc1pva97H4fNexQnNxSqWUuKRvFu2paWxIQENTStfbMBdpJa6wuw2Lczb7GxKhpMvCpKF7cd+9b2ZzdZ7MG2RmsZayLU6sjLs9S4k7vkOhI6dVzyo8F4eXH3np0/aCvmlvrLxla0F3KO6MbEaeTJI5zS0uhqnkEWs6Z7IYm+LY2EWWU4uz8H8dF8Duo1IZ4xTvaUF5RTlL3yZNU02aSQNJBdJWRgjf6iMi3W8Y9FZxu35r4GcKloRb4KEv8Ak/uXOzmqCxzmOe20JAsADFPF2c8ZJsCWuGe176DordaerXL3Na/cxzU6CcU7Prd/Wi7xfmuryNaiwM5Wid5kyta3Lclp7N5dFJ+rJa1yNzzsFrGnp1vXLzOOri1mbpK123fjqrSXeuVzbWpwhAEBz3tDWQud2E4kYw2LZRo3N/Lr8N15mNrUnLoat0uEuFzKbXZZWMlTTts8CqpiN93AdeY9R1CyzYjDq0l0kPjb6+tSOtHfVHmmw2mn+kpJXQyDcNJFv2m328NFWnhsPX6+Gllfd9V6QUYy1i7E/wDSlXT6VEXax/3ke/iR/EBaficTh9K0cy5x+39ic0o9pGvhuLQzj6N4J4jZw8Qfmu6hiqVdflu/zLxkpbF5dBYIAgCAIAgCAIAgMPEaCkje6on1JtYONxcDZreJ6arz69DDU5uvV+P0RnKMU8zKf6RU1mkQMFN98+88fq9PD14Ln6TEYzSn1Ic+L8PXnwK3lPbREQnjgPYUTO0nOjpDrl5lzttOWw+CpnhRfQ4RXnxfLxfpfIi6jpDc8gikfZt6iuk31NgDrryGn46BLrCysuvVl69fRDsvmzq4pgbi4zC2YA3LSRexXsxmnpxW/cbXJFYkIAgBCA+ZRyQm59QgIAgCAy8YxRkRax+drZLjtBszz5/8rkxOJhSajO6UuPIpKSWjMR8jqcdjVDtqR3uSWuW8rnf8eXIefKUqH5WI61N7Pl4+vDuz7OktUSsp56UZ6d3b0x1yXuQObCPw9OKsqdbCrPQeeny+xNnHWOqNXA6umlzPhDWvdbOLWdptceZ1XbhKtCredLRvfn5l4OL1RqrsLleGijY5z2sa1zveIFr+KzjRhGTlFWbISS1LC0JCAIAgCAIAgCAIDJlwGJ0xmkLpNsrXatb4Dj4Lilgacqrqzu+SeyKZE3dmbLWTVjjHBeKnBs+QixdzDR+HrbZcsqtXFvJS6sOL4vwKXc9FsfJ5209qWjbmnd7x3y/rPPPpsPgYnOOH/h8Mrzfw7360+AbUerHcjkAoxlZ9LWzcdyL8fD5210GlWlg1lj1qsvXuI7G27PIDqXLFHaStmIL3HUAbm/Tf4nko62FtTh1qs9369cR2dFuzo6bEWOkdEDeRgBdYG3Wx89l6kMRCU3TT1W5qpJuxcW5YIAgCAIAgPMsgaC5xAaBck7AcyolJRV3sDGxHHAzsXWvTyXBkBPd5acP5HkuGvjVDJL9EuPIzlO1uRbiwmLsOxN3xm/vG5N9b35310WywtPouieq7y2VWsYbHmkPYVH0lI/RjyPd/Vd+eo5DzlJ4R9DW1pvZ8u5+v2z7Gkti9huFSwSjsXh1K65LXG5byy878/XmuihhalCp+XK9N8Hw8C0YuL02NJmGRCXtgwCQggkcb7m219N11rDU1U6VLUtlV7lxblggCAIAgCAIAgCAIAgCAqYlFIYnNhcGSHYkab6+B31WNeM3TapOzKyTtoYr+zoIrN+kqJNvvPd88oJ2/ErgfR4CnZazfvb+3rcppTXeRwxikjfUznPUv4cidmj8TyHrSMVhKbxFbWb9W+5C6izPc8QsfTQyVUoLqmXbT3b7Dpwv4AKIxlhqUsRUV5y+HL15BXisz3K9RTugp2wjWqqnd88dd7+tvNxWU6cqFBUl/MqPX6+vFlWssbcWalPUvZURUsZuyOO8pOp2014Hb/N0XZCrKNeOHhtFa39erl02pKKJaf2iYYZJnNLY2SZARrm1FiBpzCvDHwdKVWSsk7eJKqK1zRFfHnbHm77m5mtsbkc/gV1dPDMoX1avbuL5lex4OKw5HSdo3I05XHkeXxVfxNLK55tFp5kZla56OJR9q2K/fe3M0WNiNTvtwKl4iHSKnfV6jMr2Mmp9oHGnlliZZ0b8rmv5aXOh6/AriqY6ToSqU1rF2aZR1Oq2iGrrS2ohlLi6mqGBpBPdaT024j/UqVKzjXhUbvCat3L19yG7ST4MhoqZscklDLrFJd0RPrYHnp6g81nSpqnOWEqdmWsSErPIy37O1bo3mkmPfZ9W777eAHgPhccFtgasqcnhqu62fNevWhaDs8rNyrpmSMLHi7TuPzxXo1KcakXCSumaNJqzMjBKOeCQxHv09rscTq39W35HHouHCUq1CbpPWHB8u71+xSCcXbgbq9E0CAIAgCAIAgCAIAgCAIAgCApuwyIzCci8gbYEnQdQOBWDw1N1ela12K5Ve5QdhL5KrtZiDGy3ZNHPm4c7j5clzPCyqYjpKvZXZX39fIrlbldm04i2uy733mhy+FSCWaasf9VGHNjvyA1cPL94ryMPJVas8VLsrReHP1zMY6tyZWopiylqat2j5i7L0BOVtvAk+QCypTcMNUxMt5bfJEJ2i5czxX0uWlpKfjLI0u89T6Zx6Ktalkw1Gh/U1f15kNdVRNMd7E/2IPx/8l1rX2h4R+v7l/wDuGPAy9BVf94n4sXDGN8FV/wAz+aKLsMvVb7SYdNza1p/xNAH7xXRVlaeHq89Peiz3iyWjhDauqgd7kzMwHiO9+870V6UFHFVaL2kr/cJdZrmVcOpTNSzUrvrYXHL8S31OYeBWNCk62Gnh5dqL0+hEVeLjyJHA1dIyRt/0mE7/AGszbXHmAD4q7vi8Kpx7cffdfcntxvxRNUN/TKdk8XdqI9RbfMPeb4HceXMq81+MoRrU9Jx+fL7B9eN1ua2BYmKiIOtZ47rxycN/4rtwmJVenm47PxNISzI0V1FggCAIAgCAIAgCAIAgCAIAgCAIAgML2srHBjYY/rZjlHQfaPxt5nkvO9o1ZKCpQ7UtPLiZ1HpZcSvjlK6OmipogTnc1hIBtvdxceFz+KyxdJ08PHD01vZX+fvImrRUUbEmFROibC5t42hthcjYWB0K7pYanKmqUloi+VWsZNcM+IQM4Rxl/mbj8Griq9fHQjwir+vgUes0j7hHer6p33QxvwH+1ThutjKr5WQj22eP6KdDRVDHEEnO7S/Ic/BQ8NKjhKkZO97sZbQaKWJ64fTyDeMxn0u352XPX/8Ag05r9Nn9CsuwmXcedkqKSoGxORx6O2+DnFb4x5K9KsvD3+mWnpJSNiHDWNmfML53gBwv3dLa256Lvjh4Rquqt37i6ir3KVDh0kVXI5oHYSNuddn34D19ei56WHnSxMpR7EtfMqotSfIpO/qdXfanqDrya/8A5PoTyXO/4TE3/RP4P160K9iXczpWMA2AGpOg4nUlesklsbHpSAgCAIAgCAIAgCAIAgCAIAgCAIAgM84U01HblxLg3K1ptZvUfH1K5vw0XX6ZvW1rciuXrZjQXSWCAgbRxiQyBo7QixdxI00+AWapQU89tdrkWV7kNDhjInyvaXF0pBdciwtfaw27yzpYaNKc5pu8tyFFJtk9ZDnjez7zXD1BC1qRzwceaJaurGJU4Y5mHvhcQ5zWONxto4vHyC8+phnDAulLVpP53M3G0LFeuZ22GNdxaxrv8mjvgCsqy6b2epcUk/duQ9aZv4XU9pDG/wC80E+PH43XpYep0lKM+aNYu6uWlsSUcZw8TxOjO51aeThsfzwJXPisOq9JwfplZRzKxT9mMQdJGY5NJojleDubaA/C3iFhgK7qQcJ9qOjK05XVnubS7zQIAgCAIAgCAIAgCAIAgCAIAgCAIAgCAIAgCAID49oIIIuDoRzUNJqzBF+jMyGMNAYQRYCwsd9PNV6OOXIloRZWsYnsZIRE+J3vRSOb5b/PMvP9lyapypveLaM6W1joV6ZqEBjVOFvFUyeIgAi0oPEcCOu3oFwzw01iY1qfhLvM3F5ro2V3GgQBAEAQBAEAQBAEAQBAEAQBAEAQBAEAQBAEAQBAEBHHAxpJa1oLjdxAALjzPNVjCMW2luRYkViQgCAIAgCAIAgCAIAgCAIAgCAIAgCAIAgCAIAgCAIAgCAIAgCAIAgCAIAgCAIAgCAIAgCAIClXYrBCQJJGtJ4cfGw1ssKuJpUnackirkluWKeoY9ocxwc07EG4WkJxnHNF3RKaexTp8dpnuDWytLjsNr9BdYQxtCbyxmrlVOL4k1diUUNu0eG3va99bb7eK0q4inStndrkuSW57pq6ORhexwcwX18N1anWhUjni7olSTV0eRiMXZdrnHZWvm4cvmoVem6fSJ9XmRmVrllrri42K0TvqWIquqZG3M92VtwL9Tsq1KkaavJ2RDaW55dWRiQRZh2hF8vG3M8vNQ6sM+S+vIXV7H01bO0EeYdoW5g3iRtcehTpYZ8l9d7C6vY+xVTHOexpu5lsw5XFwpjUjKTinqtxdbFarxmnidlfK1ruXEeNtvNZVMXRpyyzkkyHOK3ZPPXRsj7Rzx2ene3Gu2oV5VoRhnb05kuSSufX1kYcxhcMz75R962uil1YKSi3q9u8XWwhq2Oc9jXAuZbMOV9r+iRqwlJxT1W4TT0PtLVskBLHZgHFp6EbhTTqRqJuLvwCaexDXYnDCQJHhpN7XvrbfYdVnVxFKlbPK1yHJLckhro3x9o1wMdic3DS9/kVaNaEoZ09OZKkmrlemxunkcGslaXHYbE+F91nTxlCo8sZK5CnF6XLdTUMjaXPcGtHEmwW06kYRzSdkS2luV6HFYZiRHI1xGpHG3Ox1ss6WJpVXaEkyFNPYjqscp43Fj5A1w3Fjppfl1VamMoU5OMpJMhzit2aDXXAI2K6U7lz6gCAIAgCAIDmKepjhq6g1BDXPymNzti21rA+novJhUp0cTUdbRu1m+RimoyeYn9lG3M72i0L5Lxi1udyByOnotPZ6u6ko9lvT6k0+L4GTgWHSz08bbxthbKXX1MlwTcDgPFcGCw9SvQhHRRTv3lIRco9xoe1cmWalOdsdjJ3nC4boNSLhdftCWWrSd0t9XsWqPVGrBOH07iJGyd1wLmiwJsdhfRdsJqdFu6ej1RdO8TjnxSRUWZvehmjGcfcffRw6G1vyF4bjOjhM0dYyWvc+fmYNNQ7md9Te439kfJfRw7KOlbGL7Z/9OP+4z5rh9p/yNOa+ZSr2SLAz2dTNHNrO+zmybdo22wHC1tuh5LLCfl4icKvaet+a/YiGkmnuQ4zRGWtsx2WRtOHMPJwe61+hvZUxVF1cXaLtJRuvG7Ikrz8iX2VqHPmqnPbleTFmbyIa4H4hX9nzlOrVlJWfVuvJomm7tkGE1kMP6QyoIbKZHl2Ye+07W5jfRUw1WlR6SNbSV3vxRWLUbqRNgtAX0L43AhrzIYweAOrPjqr4Wg54Rwasne3cuH3LQjeFjHpy+SP9JN81MIWt65DeS/kQuGGapT6d708q92rM1drNyOj9lIz2TpT70z3P8ibNHoPivU9nxfRuo95Nv7GtPa/Mp+ytfE0SRue0SOnks2+pva1vRY+z61OOaDerk9CtOS2PPtPLlqaY52x2bL33C7RpxFx4earj5ZcRSd0t9XtsKjtJGpLOH0j3B7ZPon3c3RpIaQbDhquyU1LDSad9HqvAve8TmpqqKShihYQ+o7uRrfeac1yemi8mdSnPBwpR1npZLdP6GTacElua/tO2xpnyDNCx/0ulxsMriOV7+q7cerOlOesU9foy9Tg3sS4biokqnMb2TmdmXB7PetdoDXHzOngr0cTnxDhGzVr3W/DRkxleVkZjqrJW1B7aOIXivnbfMMouBqLfzXIqmTF1euo7b8dCl7Tetjr2m4uNl7i1Nz6gCAIAgCAIDzJGHbgHxF1DinuD0FIPLGAaAADooSS2B8fG07gHxF0cU90D61gAsAAOVkSS0QGQWtYW5W09EsrWB6Ug8vYDuAfFQ0nuAWAkEgXGxtt4JZbg+5Re9hfnxSyvcANGptqd+qWQPL4mm1wDba42RxT3QPakHkRixFhY7i2/NRlWwPoFtBspSsDwIG3vlbfnYKuSO9iLH18TTuAfEXUuKe6JPoYALAC3K2iWSVgfGRNGwA8BZQopbIHshWB4jja33QB4CyhRS2QPjoGnUtaT1AUOEXuiLEisS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87503" y="-82956"/>
            <a:ext cx="171433" cy="17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883" tIns="25942" rIns="51883" bIns="25942"/>
          <a:lstStyle/>
          <a:p>
            <a:pPr eaLnBrk="0" hangingPunct="0"/>
            <a:endParaRPr lang="en-US"/>
          </a:p>
        </p:txBody>
      </p:sp>
      <p:sp>
        <p:nvSpPr>
          <p:cNvPr id="30729" name="AutoShape 6" descr="data:image/jpeg;base64,/9j/4AAQSkZJRgABAQAAAQABAAD/2wCEAAkGBxITEhQUExQVFRIXFhYbFxgYFh0cGRYdHRoYGBcYFxkcHCggHhwlHBUYIjIjJSorLi4uGx80ODMsNygtLisBCgoKDg0OGxAQGy8mICY0MC40LywsLCwsLCw0LywsLzQvLCwsLCwsLCwsLCwsLCwsLCwsLCwsLywsLCwsLCwsLP/AABEIAOEA4QMBEQACEQEDEQH/xAAbAAEAAwEBAQEAAAAAAAAAAAAAAwQFBgIBB//EAEcQAAEDAgQDBQQGBgkDBQEAAAEAAgMEEQUSITFBUWETInGBkQYyobEjM0JSwfAUYnKy0eEVJENTgpKi0vE0c+JERWOTwhb/xAAaAQEAAwEBAQAAAAAAAAAAAAAAAQIDBAUG/8QAPxEAAgECBAIHBgQEBQQDAAAAAAECAxEEEiExQVETIjJhcYHwBZGhscHRFCNC4SQzUvFicoKSohVDg7I0RFT/2gAMAwEAAhEDEQA/AP3FAEAQBAEAQBAEAQBAEAQBAEAQBAEBiiukdXGJp+iZHd4sNXHbXh7w9CuBVpyxnRxfVS18TPM3OxtLvNAgCAIDPw/FmTPkYwEiMgF32T4HyK5qOKhWnKMf08eBWMk3ZGguksEAQBAEAQBAEAQBAEAQBAEAQBAeJpmsBc4hrRuSbAearKcYq8nZBux6BurA+PkAtcgX0Fzv0ChyS3Bh1kzm4hCMzsjond25y3GY3ttfZefUnKONgr6NPThxM2+ujeXomhm4diZllnjy2ETgL397fhbTZctDE9JUnC3Z4lIyu2iHAcTdMJnOyhjJHNaQOA1udeRCzweJlWU5S2TaXgISvcp+yjrtqKl+naPJueDW3P4n0WHs53VTES/U/gitPjI3aOrZKwPYbtOxsR02K9GlVjVipwd0zRNNXROtCQgMD2jxB5IpofrpNz9xvEk8NPh5LzcdXk2sPS7UvgvXrYznL9K3L9JBFSQgEhrG+846XJ4nxXTThSwtK17Jce8skoIvtIOo1C6U7lj6gCAIAgCAIAgCAIAgCAIAgCAICni9GJoZI/vN08Rq34gLDE0VWpSg+JWSurGTg+Jv/QS4AGWFrmkH9Xn/AIbea4sNiZfg3JdqN17v2KRk8ngVMfqu1o4KjTM17HG3A6g/6gscZV6TCwr8U0/XmVm7wUi1jTrVlE4bHOPgP9y1xT/iqMvH18S0+3Empal5xCVhccgiBDb6A9zW3mVpCpN46UL6Zdu/QlN52ilgU+WOtm/+SQ+gJH7y58HPLCvV72Vg9JMghk7HCyftSZvPOSP3RdZxl0Ps6/F/V/YhaUyfFwYaOKnZ9ZLlZbx1f8TbzWmJTo4WFCPalZfcmWkFEv1NYKUU8Ebc7nENAvbQbu9dfVdVSssMqdGCu3p5cyzeWyRtrvNDOxzFG08Zdu86Mb94/wAFy4vEqhTzceC5srOWVFPA6DsGPnnP0r+9I4/ZG+X8+HALDCUOhg6tZ9Z6t8u4rCOVXZSgjdXy53gikYe406doeZ/PTmueEZY6pnl/LWy5v19uZVfmO72OpaLaDZeytDY+oAgCAIAgCAIAgCAIAgCAr11bHC3PI7K24F+pWVWtClHNN2RDaW5O1wIuNQdjzWid9USU8WxFsEfaODiLgd0bX4noscTiI0IZ5LTuKyllVyOvxeOIRE3LJHABw90X1BJ5WVa2LhSUW9pceAc0rGVRtENbLEfq5252jrrmH73wXFS/Jxc6b2nqvHj9Si0m1zKFJH/U6uA7wucR4DvD4tcuanH+FrUX+lv3b/Qouw1yJKybMzDpOTmg+PdB/dV6s80MPU70vl9iW9Isu0rrYhUHlCP/AMLem7Y6o/8AD9iy7bMiKQtwx5+1LJbx7wv8GlcMZNezm+Mn9f2M0/yzQxKHNLR0o2aGvf4NH/i71XViIZqlHDrhq/L0y8lqok0ThPXPefq6dthyzG9z8/8AKFeLVbGOT7MFbzJ7U78iPB5RJJNWyaRtBbHfg0bnx/ElVwslUqTxc9lovD19SIu7c2aeE4sXwOmlaI2AuI13aNievDquvDYpzourUVlr7vXvLxndXZnYTEamU1cukbb9i07AD7Z/O/gFy4aLxNT8TU7K7K+vr6IpFZnmZ4le6vlytJbSRnvH+8PIdPlvxFqycsfUyr+Wt+9+vvyH8x9x08UYa0NaAGgWAGwC9eMVFJLY2PasAgCAIAgCAIAgCAIAgCArUtfHIXBjw4sNnAcD+eKyp1qdRtRd2tyFJPYgxGeBxFPKReQGzTx5a8DfbwWdadGT6Co9ZcPXwIk12WZGGVLqSUU0xvE76l5/dP508CLcOHqSwlToKj6r7L+nr6mcXkeVnRVVO2RjmOF2uBBXqVIRnFxlszVq6scnSU5dHNQSe+y7oieI3b+eRI4LxadNyhPB1N1rF93D19jFK6cGe4opqiGnlaPp4ZMpzaXA318hfzVoxq4ilTqRXXg7a6X5+vEWcknxRsx4OBNNJm7srMrmW6AXvfx4cV3xwlqs6l9JKzRpk1b5n2PAoRHHGczmxuzNudb3J4W5qY4Kkqcabu1F3XiMitYsf0bHnfJY55G5XG51Gg22Gy0/D088p21asycqvcqy+z8RjiiBcGRvzgXvc3Jsb8NSsZYGm4RprRRdyOjVkjw/DZGzzVAIe4x5Y27WNtiSbbj4lQ8PONWddau1kiMru5GHLC+GmZTj/qKlxLr7gG17+Vv9S86UJ0cOqC7dR6/X14mdmo5eLLFbAJHxUMR+jjAMzh04eNzfxI5LWtDpJxwdPsx1kyzV2oI91I/S5RTx6UsNs5GziNA0dNLep4BTU/iqioQ0px37+719g+u8q2QrJnVT/wBGg7tOywkeNiB9lvTTz8BrNWcsVPoKWkFu/ovXw3N5nlWx0lJTNjYGMFmtGg/PFerTpxpxUYrRGqVlZEyuSEAQBAEAQBAEAQBAZuM4hJCGubEZGXOcg6tHQfkaLkxWInRSlGGZcbcCkpNcCTDMWhnF43XPFp0cPEfkK+HxVKurwflxJjJS2Lj3gAkmwAuTyW7aSuyxztVh7J7VNG8NmHEaB/MPHA+O/HmvLqUI1/z8NK0vg/EycVLrRIu3jrWmGcdlVM25g828xzH/ACqZ6eMj0VVZai9afb+5F1PR7kbZO0Bo6zSX+zk+9wBB5/PUHVVUuk/hcV2uD5/v8xv1ZHqmkmeySilc5k7W3Y8E2e0bXO9uH8wppyqzjLC1Haa2fNevVwrtZHubVLht+ykmAdUMbbML2/nx9Su+nh75J1dZpbl1HZvc0V1FwgCAIAgCA8loNrgXG3TwUWTBg1mEviie2muZJX997nd5oO5v0ueupXm1cLOlTkqG8nq29UZOLS6vEz3ggChpTr/bS8vvefD0HO3M/wD8mH/1S+fry8K/4InS4ZQshjDIx3Rx4uPEnqvWoUIUYKENjWMUlZFtbFiOedrGlzyGtG5JsFWc4wWaTsiG7HOy4vPUkspG5WbOmdoP8I/J8F5csXVxLy4ZWX9T+nr3GWdy0ib9DAWRtY55eWixcdz4r0qMHCCi3e3E1SsrE60JCAIAgCAIAgCAxsT9nYpDnZeKXcPZpr1A+ehXBiPZ9Oo88erLmjOVNPVFIYrUU3dqmZ49u1YL/wCYf8eaw/FV8P1cRG8f6l9fXvK5pR7R5OGNP9YoJA13FgPcd0IPunofhuq/hk/zsHKz5cH5cPWwy8YMilmiqz2cwNPVt907a8LHiL8PQ8VSU6eK6lVZKi2/Z+u4i6no9GCx0x/Rath7UAmKZove3G48r/GxspyyrP8AD4ldbhJDfqyOloqcsY0OdneGgF5GpXrUoOEUpO7XE2SsiwtCQgCAIAgCAIAgCAyMUw1+Rwp8kTpHXkdaxI4kEcf5rixGHlkaoWi29WUlF26pn0GI5SympGmVrD9JI490C/esfXpyuuajiMrjQw6zJbt7evSKKVurEv4tj8cRyMBlmOgY3XX9Yjbw3XRiMdCk8ketLki8qiWnEoNwl8v0tc8Bo1EYNmN/aN/zzXMsLOr+Zi5aL9PBePrzKZW9Zlimx5jntiponPYCA5zRlYwdPyOl1rTx0JTVOhG65rRIlTV7RRvr0jUIAgCAIAgCAIDJl9oqdsronuLHNNruHdOnA/xXFL2hQhUdObs1z2KdJFOzNOGZrxdrg4cwQR6hdcZxkrxd0XTuenNBFjqON1LV9wcqMPhkcX0UwjlF7tB7ptzaeHkR0XjrD0aknPCTyy5Lb3ekY5U9YMhratr7RV8Rjfs2Zo08QdfxHQLOrVjP8vGRs+ElsQ3fSaOjwikfFGGvkMhBNnEagcBz9V6uGpSpwyylm7+41imlqXl0FggI552sAL3BoJDRc2uSbNAvxJNrKG0ty0YSlpFX4+Rz2Ie0jsruxbrkkLcw7xfE76WEt4OLBca6+WuEqz4erbo9KjgI3XSPir8rSXVlflfcoS4g9z7do4tL5mtsbXZNB2sJ05FhaDvoVRzbe/P4q6OiNCMYXyq9ovzjLLL33uytR17iYiXmz30JJzHYU75Xcdjk1URm9PL5XNKlBJSVtlU/91FfMtUuKVTYonDMe0jZkDxcPknlLm672jjBJAI08lMZzyp8/m39DKph6Epyi7aN3twjGOv+5925u0OPRyGx7tzLkPBzI7B0p+6zNcAnfTmt41U/XI4KuDnBX32v3N7LvduRrArQ4wgCAwsWopRZkBjghOZ0rxo4G+vr5eIXnYmjV7NJqMXdt8TOUXstEZlJWQwkx0cZnmPvSHbxLuXhYdVyU61Kj1MLHPLn+/8AZFE0tI6suxez8kxD6yQv5RtNmDxt+HqVvHATrPNiZX7lt69XLdG3rI36eBrGhrGhrRwAsF6cIRgssVZGiVtiRWJCAIAgCAIAgMvFsXdA5v0Mj2EXLmi+Xpt+K48TinRa6ja5rgUlPLwKYx6hnGWQt8JG7eew9Vh+OwddZZ2/1IrnhLcj/wD5yI9+lmdGebHZm/O/xVf+n0n18PNx8HdDo1vFjt8Qh95jKhnNuj/T+RTPjaPaSmu7R+vIXnHvM+aahnd3g6mmHG2Wx68PWxXLKeDry614T937FG4S7ma2FU1RmDZJI6intcPIu6493/nXZd2Hp175ZyU4c+Pr3mkVLjqjeXomgQEVVOGNc4hxsCbNF3G2tmjiVDdlcvCGeSj89ji8Rr3THUiRjw4NawnJURglxEYJ7lVFvbc5T/h5JSzet19Gj3KNFUlpo1bV7xltrzpy58L++oBK5/cu+U5JAbW7RzQTDUWtcCRgMMnIgKurem+/2fnszX8uMetpHVeCfaj4xfXjzR1FD7PQgxvAe0BkVmE+6Yy9zL9R2jm25LojSirPwPKq46q1KLaested7J++yZcbg8OdzywEnLoQLNswx90W07riPNX6ON7mDxVXKo3/AH1vr5q5Hi2ENlY0NPZujDhGQNGXaWEhtwLhhIHK6idPMtC2HxTpzblqnv36338d+ZX9ncLyNc+Rga54DQw2IiiaLMi5bXceriq0oWV2v2RrjMRmkowd0tb85Pd/RdyIcOxpoeWl+aF0hayRxAzvJAEcDGjvMaBq7+aiNRX7vW3cXrYSTje1pJXaXBc5NvRt7I6JbnmhAQV1IyVhY8XabXHgbjXyWdWlGrBwmtGQ0mrM52B9U4GOmgbTRgkZn7nhcDj6HxXlxeJl1KEFCPN+vv4mSzbRVjXwWgdEHF0zpnOIuTsCLju7/Pgu7C0JU03Kbk360LwjbiaS6i4QBAEAQBAEAQBAVqqgik9+NjvFov67rKpQp1O3FPyIcU9zJm9koCc0ZfE7m138VxS9lUW7wvF9zKOlHgR/0bXR/VVDZBykH46/MKn4fGU/5dRS/wAy/uRlmtmQVdZPa1VRCRv3ma26gakeoVKlata1ejmXNakNv9UTT9m6eFsZfCxzGyEkh+4t3eZ00K68DTpKnmpxaT4P3F4JWujXXaXCA5jHZ2yTsie5rGhwtnDo3h1j9LTzDQuAJGXjqueo05KL+3uZ6uFhKFJ1Ipt91pK3KUd0u89Uvs2S+UT2e14ac7CWGRwN2vewCzZW2H0jSL8lKo6vN6/fvIqY+0Yulo1wetlyT4xf9LWhtzUDHPjkN88d8pB1sRYtdzB0NuYC1cU2nyOCNaUYSgtpeveWlYyCAIDnvaiCpkLY42B0LtHAOtmOtxK7dsQAF8ty69tFhWUpaLb1v3fM9LAzoU05ydpLu2/yrjLleyW+pQr8O7HJ35X1DwQ4xRgOyC30cTickEYJGu/W6pKGXx7vpyRvSr9LfRKC/qel+bW85fDyNv2erxJHlvHmjs0iOQyBo+yDIQMzrDXqtqUrr0/icOMounO+tnrqrX56cFyNVaHIEBzHtDTx9oTPVPZGQLRN9Dte4JHJeRjadPPetVai/wBJjNK+rPFDj0EbBFTQzSAXtYG2vXU/BVpY6jTj0dCEpIKaStFGphNdUyPPawdlHl0Jdc3uLA+V+C7MPWr1JfmU8q8eJeLk3qjWXaXCAIAgCAIAgCAo4hi8MBaJX5S69tCdt9gea56+LpUGlUdr+JWU1HcgZ7R0p/tm+dx8ws17Qwz/AFojpI8zIqaSle9z2Vjo3OJJtKANemhXFOlhpzco1mm+UijUW7pn1tPO36qvY7o8g/ElyKlWj/Lrp+Nn9xZ8JHTUodkbnIL8ozEbE21I6L1qebKs25qtiVXJI55Q1rnEgAAkk7Cwvqobsi0YuUkkcngn6PI5/aSQkOJvE2oMkUl73JilF2G/ALmp5Xe7Xhe69zPXxPTU0skZacXDLJf6o7+Z0OGYZHDm7IvyOtZheXMb+wCTlB5DRbwgo7HnV8ROrbOldcbWb8efzL6uc4QBAEAQHC43FM6QiZr3Nc52Rrw+VtgbfUQAMItbWR19dguOpmvr9/gtPez38LKlGH5bSatdq0Xf/NN3/wBqNP2ekkbIGuEwaWkDtDDGwcfo4IyTw3OtrrSk2nrf4L4I5cZGDheLjfuzN+cmre46ddB5QQGRjzT3HMpmzu1Het3NjxC4sYno401N9/ApPuVym2bESLNhhjHU3+TisFPHy2hGPi/sVvU5HQx3sM3vWF7bX4r01e2pqelICAIAgCAIAgCAimpmP95rXeLQfmqSpxl2kmQ0mYGKVVBE8skhbmsDpEOPVebiKuCpTyTgr/5TOTgnZoz31+HH/wBO4+DLfJy5nWwD/wC2/cUzU+RA99AdqSc+Gb/esn+Ce1GXx+5HU5HbwWytsLCwsOQtovoYWyqx0okVgV8Rv2UmXPmyutky5720y5+7flfRVlszSjbpI3ta/G9vO2tvDU42IPMrBIyWYEkdnO+iObQ8hm0305LlV76pvxyntyyqm3BqPfFVdPfp3anaUtMyNoZG0MYL2a0WAuSTYDqSutRUVZHh1Kkqks03d82TKSgQBAEAQHL+1mHFzmyAZhYNLckj+ZvkbMxvwJXPWg27/d/VHq+z66jFwfjvFfFxb+NilgcAbNHaMM13GHPZwP8Aalxy+KpTVpbf8bfE6MVNypS61/8Ayp/8bK52q6zwggMn2iy5G3nMHe94cdDpv5+S48bbIr1Mmu5Se29jEbSxH/3J/wD9tvm5ecqVJ/8A2X/u/czsv6jbwd0UTMgqBKSb3dICdbab9F6OGdOnHKqmbxaZpGyVrmsuwuEAQBAEAQBAEBRxXE2U7Q54cQTYZRc3sT+C58RiYUIqUuOmhWUlHcyj7Sl31dLM/rlt8QCuL/qLl2KUn5FOk5If0nXO9yla39t34XCfiMZLs0reL/sM0+CDv6ScLl0EQ+XrcJ/Hvdxj68x+Z3G9SuJY27g42F3DYniR5r0qbbiru5otiVXJIqmIPY5pAIc0izhcG4tYjiFDV1YtCWWSkuBwTmljS5v0YadXxwR0sQ4fWThzz4tC49tV8kl72fQpqbyvW/BylUl7oWXvOm9mXzPYHukY6KxDQGvLyb+86R9i7Y2s0Ai1lvSzNXb09cf2PLxypRk4xi1LjqreGVXt72zcWxwBAEAQBAc1i7qh0bo56dkg+y+NvatB4F0Li13k0lc88zVpK/x+B6mHVFTU6VRrufVf+5XXvSKfstEwzDKYrsBLhHJNG5t9BnppCbDU6k6EBVopOWn1XwZtj5SVPW+vNRa8po7FdR4oQGR7QvcAy1MKhtzcfd2sRod7lcONbsvy86+RSfhcwXVVIPraJ8f+DT8F5zq4VfzKDj5f2Mrx4xPcD8KcQQMpBvrnH42Uwl7Nk7rR+aJXRs62mqGSNDmODmnYg3HVe3CpGazRd0bJp7EquSEAQBAEAQBAEAQGBUUNdI5307Y48xy5W3da+l9tbdV5s6OMqSf5iiuFlrYzcZviZ+J4PTwtD6qWaW5sNTqd7dPVctfCUKMc+InKXr1xKShFayZuez07HRWjjfGxpIaH3uRvcX4alejgpxlS6kXFLRXNINNaGmusuEByHtDR5Jg8WzPPcdYzTuPFkDHdyIAW72oF+C5asbSv+78uCPZwdXNSyvZbrSMbc5Nay8C57O4mxo7J5s7OQXGQyDO46RmR1s0vEtboNlelNLR/f48zHGYeUn0kdrcraLjlW0eTerOjW55gQBAEBlw4yHRyODHdrES18RLQ7N9kAkgHMCCDxus1UunzXA65YVxnFN9WWqlra3Hv048jkZ5g/Me6IXyEhspcYc97hr3fWU0wJ6t5LmbT8O/b7xZ7EIONl+pL9Ns1uaXZqR+PM6/AaZzY7vMlzs2RzXuYBplEgF3N4gkk6rppppa/E8bF1IynaNvFJq/k9nw0NNaHKEBzuKvEk1oqzsZGANLDsTvxIBOvXZeXiGqlW1OtlktLfH1uZS1ejPnaYjFu2KdvQ2d+HyKZsfT3Sku7Rj8xd5BLjkO1VSuYebmBw9SAVlLG0tsRSa8VdEZ1+pGthWJUpAZC9gHBnunU3NgepXbh8RhmlCk14bfAvGUdkai7C4QBAEAQBAEAQBAQ1VUyMZnua0cybKlSrCmrzdkQ2luYM/tH2hy00LpnA6OIswHnr+Nl5s/aHSPLQg5PnsvXuM3Uv2VcmoJpo5AaqeMF9msiHAk6fw4+K0ozq053xE1roor165kptPrM3l6JoEBBW0olY5ji4B2hyuLTbiLjUX2USjmVjSlUdOSkuHPU4quo3R6PGUMaB9GCGxtcbMpqS4F5ZNnSbi524ccouO/w+S73xZ7lKqqmsdb89W2t5T/wx4RLuG1zzK3t5crYi/QE2dJkLnRgj3mRR7uO7ieQWkZO/We3z/ZfEwrUYqm+ijdyt5RvZPuc3slsvE1Kf2lic8g9yPIwhzrgkuY6VzS23dyxtDiSftK6rRb9ePyOSeAqRjdau70XJNRTvxu3byL1FiUcjntBsWuLdSO9ZrXEt11FnhXjNN2MKmHnTSk+Kv4ata+4rYljrYJCx7HWDWOzC2zpBG4kcmZmk9CqyqqLs/X9jWjg5VoZotbtW70rr36pd5je09M4zi7GOD2ZWX0E1rufTyHg4+9G/gb+eVaLzete5/RnbgaiVLd6O7/w8FJd3Ca4r4SYFhnaO7QklmUDMbZpmd5pgqoyLOcwi2ff4qacLu/p9z8CuKxHRrIt+XCL3zQa2UuX7HVALpPIPqA8yOsDa1+Fza54BQ3ZA46sqIyctdS5HH+1YND1uNfifBeFVqU27YulZ/1L7r9zBtfrR1OHTROY3snNcwAAWO1hYA8l7NGdOUF0buu42i1bQskX3WtrklMYVAHiQRMDwbggW124b7rD8NRU1NRVyuVXvYurcsEAQBAEAQBAEAQHPYrh1IyR09Q4m+zXOJA02a0anw2XmYjD4WE3Wrvyb+SMpRineRBHXVE4y0kYhh/vHADT9Ubel/JZKvXrrLh45Y839F68iM0pdlWRUeynp32AdV1hPHUA8zvt5kdFi1QoTsr1Knv9fMr1YvmzqcOmeWNEuUTWBc1pva97H4fNexQnNxSqWUuKRvFu2paWxIQENTStfbMBdpJa6wuw2Lczb7GxKhpMvCpKF7cd+9b2ZzdZ7MG2RmsZayLU6sjLs9S4k7vkOhI6dVzyo8F4eXH3np0/aCvmlvrLxla0F3KO6MbEaeTJI5zS0uhqnkEWs6Z7IYm+LY2EWWU4uz8H8dF8Duo1IZ4xTvaUF5RTlL3yZNU02aSQNJBdJWRgjf6iMi3W8Y9FZxu35r4GcKloRb4KEv8Ak/uXOzmqCxzmOe20JAsADFPF2c8ZJsCWuGe176DordaerXL3Na/cxzU6CcU7Prd/Wi7xfmuryNaiwM5Wid5kyta3Lclp7N5dFJ+rJa1yNzzsFrGnp1vXLzOOri1mbpK123fjqrSXeuVzbWpwhAEBz3tDWQud2E4kYw2LZRo3N/Lr8N15mNrUnLoat0uEuFzKbXZZWMlTTts8CqpiN93AdeY9R1CyzYjDq0l0kPjb6+tSOtHfVHmmw2mn+kpJXQyDcNJFv2m328NFWnhsPX6+Gllfd9V6QUYy1i7E/wDSlXT6VEXax/3ke/iR/EBaficTh9K0cy5x+39ic0o9pGvhuLQzj6N4J4jZw8Qfmu6hiqVdflu/zLxkpbF5dBYIAgCAIAgCAIAgMPEaCkje6on1JtYONxcDZreJ6arz69DDU5uvV+P0RnKMU8zKf6RU1mkQMFN98+88fq9PD14Ln6TEYzSn1Ic+L8PXnwK3lPbREQnjgPYUTO0nOjpDrl5lzttOWw+CpnhRfQ4RXnxfLxfpfIi6jpDc8gikfZt6iuk31NgDrryGn46BLrCysuvVl69fRDsvmzq4pgbi4zC2YA3LSRexXsxmnpxW/cbXJFYkIAgBCA+ZRyQm59QgIAgCAy8YxRkRax+drZLjtBszz5/8rkxOJhSajO6UuPIpKSWjMR8jqcdjVDtqR3uSWuW8rnf8eXIefKUqH5WI61N7Pl4+vDuz7OktUSsp56UZ6d3b0x1yXuQObCPw9OKsqdbCrPQeeny+xNnHWOqNXA6umlzPhDWvdbOLWdptceZ1XbhKtCredLRvfn5l4OL1RqrsLleGijY5z2sa1zveIFr+KzjRhGTlFWbISS1LC0JCAIAgCAIAgCAIDJlwGJ0xmkLpNsrXatb4Dj4Lilgacqrqzu+SeyKZE3dmbLWTVjjHBeKnBs+QixdzDR+HrbZcsqtXFvJS6sOL4vwKXc9FsfJ5209qWjbmnd7x3y/rPPPpsPgYnOOH/h8Mrzfw7360+AbUerHcjkAoxlZ9LWzcdyL8fD5210GlWlg1lj1qsvXuI7G27PIDqXLFHaStmIL3HUAbm/Tf4nko62FtTh1qs9369cR2dFuzo6bEWOkdEDeRgBdYG3Wx89l6kMRCU3TT1W5qpJuxcW5YIAgCAIAgPMsgaC5xAaBck7AcyolJRV3sDGxHHAzsXWvTyXBkBPd5acP5HkuGvjVDJL9EuPIzlO1uRbiwmLsOxN3xm/vG5N9b35310WywtPouieq7y2VWsYbHmkPYVH0lI/RjyPd/Vd+eo5DzlJ4R9DW1pvZ8u5+v2z7Gkti9huFSwSjsXh1K65LXG5byy878/XmuihhalCp+XK9N8Hw8C0YuL02NJmGRCXtgwCQggkcb7m219N11rDU1U6VLUtlV7lxblggCAIAgCAIAgCAIAgCAqYlFIYnNhcGSHYkab6+B31WNeM3TapOzKyTtoYr+zoIrN+kqJNvvPd88oJ2/ErgfR4CnZazfvb+3rcppTXeRwxikjfUznPUv4cidmj8TyHrSMVhKbxFbWb9W+5C6izPc8QsfTQyVUoLqmXbT3b7Dpwv4AKIxlhqUsRUV5y+HL15BXisz3K9RTugp2wjWqqnd88dd7+tvNxWU6cqFBUl/MqPX6+vFlWssbcWalPUvZURUsZuyOO8pOp2014Hb/N0XZCrKNeOHhtFa39erl02pKKJaf2iYYZJnNLY2SZARrm1FiBpzCvDHwdKVWSsk7eJKqK1zRFfHnbHm77m5mtsbkc/gV1dPDMoX1avbuL5lex4OKw5HSdo3I05XHkeXxVfxNLK55tFp5kZla56OJR9q2K/fe3M0WNiNTvtwKl4iHSKnfV6jMr2Mmp9oHGnlliZZ0b8rmv5aXOh6/AriqY6ToSqU1rF2aZR1Oq2iGrrS2ohlLi6mqGBpBPdaT024j/UqVKzjXhUbvCat3L19yG7ST4MhoqZscklDLrFJd0RPrYHnp6g81nSpqnOWEqdmWsSErPIy37O1bo3mkmPfZ9W777eAHgPhccFtgasqcnhqu62fNevWhaDs8rNyrpmSMLHi7TuPzxXo1KcakXCSumaNJqzMjBKOeCQxHv09rscTq39W35HHouHCUq1CbpPWHB8u71+xSCcXbgbq9E0CAIAgCAIAgCAIAgCAIAgCApuwyIzCci8gbYEnQdQOBWDw1N1ela12K5Ve5QdhL5KrtZiDGy3ZNHPm4c7j5clzPCyqYjpKvZXZX39fIrlbldm04i2uy733mhy+FSCWaasf9VGHNjvyA1cPL94ryMPJVas8VLsrReHP1zMY6tyZWopiylqat2j5i7L0BOVtvAk+QCypTcMNUxMt5bfJEJ2i5czxX0uWlpKfjLI0u89T6Zx6Ktalkw1Gh/U1f15kNdVRNMd7E/2IPx/8l1rX2h4R+v7l/wDuGPAy9BVf94n4sXDGN8FV/wAz+aKLsMvVb7SYdNza1p/xNAH7xXRVlaeHq89Peiz3iyWjhDauqgd7kzMwHiO9+870V6UFHFVaL2kr/cJdZrmVcOpTNSzUrvrYXHL8S31OYeBWNCk62Gnh5dqL0+hEVeLjyJHA1dIyRt/0mE7/AGszbXHmAD4q7vi8Kpx7cffdfcntxvxRNUN/TKdk8XdqI9RbfMPeb4HceXMq81+MoRrU9Jx+fL7B9eN1ua2BYmKiIOtZ47rxycN/4rtwmJVenm47PxNISzI0V1FggCAIAgCAIAgCAIAgCAIAgCAIAgML2srHBjYY/rZjlHQfaPxt5nkvO9o1ZKCpQ7UtPLiZ1HpZcSvjlK6OmipogTnc1hIBtvdxceFz+KyxdJ08PHD01vZX+fvImrRUUbEmFROibC5t42hthcjYWB0K7pYanKmqUloi+VWsZNcM+IQM4Rxl/mbj8Griq9fHQjwir+vgUes0j7hHer6p33QxvwH+1ThutjKr5WQj22eP6KdDRVDHEEnO7S/Ic/BQ8NKjhKkZO97sZbQaKWJ64fTyDeMxn0u352XPX/8Ag05r9Nn9CsuwmXcedkqKSoGxORx6O2+DnFb4x5K9KsvD3+mWnpJSNiHDWNmfML53gBwv3dLa256Lvjh4Rquqt37i6ir3KVDh0kVXI5oHYSNuddn34D19ei56WHnSxMpR7EtfMqotSfIpO/qdXfanqDrya/8A5PoTyXO/4TE3/RP4P160K9iXczpWMA2AGpOg4nUlesklsbHpSAgCAIAgCAIAgCAIAgCAIAgCAIAgM84U01HblxLg3K1ptZvUfH1K5vw0XX6ZvW1rciuXrZjQXSWCAgbRxiQyBo7QixdxI00+AWapQU89tdrkWV7kNDhjInyvaXF0pBdciwtfaw27yzpYaNKc5pu8tyFFJtk9ZDnjez7zXD1BC1qRzwceaJaurGJU4Y5mHvhcQ5zWONxto4vHyC8+phnDAulLVpP53M3G0LFeuZ22GNdxaxrv8mjvgCsqy6b2epcUk/duQ9aZv4XU9pDG/wC80E+PH43XpYep0lKM+aNYu6uWlsSUcZw8TxOjO51aeThsfzwJXPisOq9JwfplZRzKxT9mMQdJGY5NJojleDubaA/C3iFhgK7qQcJ9qOjK05XVnubS7zQIAgCAIAgCAIAgCAIAgCAIAgCAIAgCAIAgCAID49oIIIuDoRzUNJqzBF+jMyGMNAYQRYCwsd9PNV6OOXIloRZWsYnsZIRE+J3vRSOb5b/PMvP9lyapypveLaM6W1joV6ZqEBjVOFvFUyeIgAi0oPEcCOu3oFwzw01iY1qfhLvM3F5ro2V3GgQBAEAQBAEAQBAEAQBAEAQBAEAQBAEAQBAEAQBAEBHHAxpJa1oLjdxAALjzPNVjCMW2luRYkViQgCAIAgCAIAgCAIAgCAIAgCAIAgCAIAgCAIAgCAIAgCAIAgCAIAgCAIAgCAIAgCAIAgCAIClXYrBCQJJGtJ4cfGw1ssKuJpUnackirkluWKeoY9ocxwc07EG4WkJxnHNF3RKaexTp8dpnuDWytLjsNr9BdYQxtCbyxmrlVOL4k1diUUNu0eG3va99bb7eK0q4inStndrkuSW57pq6ORhexwcwX18N1anWhUjni7olSTV0eRiMXZdrnHZWvm4cvmoVem6fSJ9XmRmVrllrri42K0TvqWIquqZG3M92VtwL9Tsq1KkaavJ2RDaW55dWRiQRZh2hF8vG3M8vNQ6sM+S+vIXV7H01bO0EeYdoW5g3iRtcehTpYZ8l9d7C6vY+xVTHOexpu5lsw5XFwpjUjKTinqtxdbFarxmnidlfK1ruXEeNtvNZVMXRpyyzkkyHOK3ZPPXRsj7Rzx2ene3Gu2oV5VoRhnb05kuSSufX1kYcxhcMz75R962uil1YKSi3q9u8XWwhq2Oc9jXAuZbMOV9r+iRqwlJxT1W4TT0PtLVskBLHZgHFp6EbhTTqRqJuLvwCaexDXYnDCQJHhpN7XvrbfYdVnVxFKlbPK1yHJLckhro3x9o1wMdic3DS9/kVaNaEoZ09OZKkmrlemxunkcGslaXHYbE+F91nTxlCo8sZK5CnF6XLdTUMjaXPcGtHEmwW06kYRzSdkS2luV6HFYZiRHI1xGpHG3Ox1ss6WJpVXaEkyFNPYjqscp43Fj5A1w3Fjppfl1VamMoU5OMpJMhzit2aDXXAI2K6U7lz6gCAIAgCAIDmKepjhq6g1BDXPymNzti21rA+novJhUp0cTUdbRu1m+RimoyeYn9lG3M72i0L5Lxi1udyByOnotPZ6u6ko9lvT6k0+L4GTgWHSz08bbxthbKXX1MlwTcDgPFcGCw9SvQhHRRTv3lIRco9xoe1cmWalOdsdjJ3nC4boNSLhdftCWWrSd0t9XsWqPVGrBOH07iJGyd1wLmiwJsdhfRdsJqdFu6ej1RdO8TjnxSRUWZvehmjGcfcffRw6G1vyF4bjOjhM0dYyWvc+fmYNNQ7md9Te439kfJfRw7KOlbGL7Z/9OP+4z5rh9p/yNOa+ZSr2SLAz2dTNHNrO+zmybdo22wHC1tuh5LLCfl4icKvaet+a/YiGkmnuQ4zRGWtsx2WRtOHMPJwe61+hvZUxVF1cXaLtJRuvG7Ikrz8iX2VqHPmqnPbleTFmbyIa4H4hX9nzlOrVlJWfVuvJomm7tkGE1kMP6QyoIbKZHl2Ye+07W5jfRUw1WlR6SNbSV3vxRWLUbqRNgtAX0L43AhrzIYweAOrPjqr4Wg54Rwasne3cuH3LQjeFjHpy+SP9JN81MIWt65DeS/kQuGGapT6d708q92rM1drNyOj9lIz2TpT70z3P8ibNHoPivU9nxfRuo95Nv7GtPa/Mp+ytfE0SRue0SOnks2+pva1vRY+z61OOaDerk9CtOS2PPtPLlqaY52x2bL33C7RpxFx4earj5ZcRSd0t9XtsKjtJGpLOH0j3B7ZPon3c3RpIaQbDhquyU1LDSad9HqvAve8TmpqqKShihYQ+o7uRrfeac1yemi8mdSnPBwpR1npZLdP6GTacElua/tO2xpnyDNCx/0ulxsMriOV7+q7cerOlOesU9foy9Tg3sS4biokqnMb2TmdmXB7PetdoDXHzOngr0cTnxDhGzVr3W/DRkxleVkZjqrJW1B7aOIXivnbfMMouBqLfzXIqmTF1euo7b8dCl7Tetjr2m4uNl7i1Nz6gCAIAgCAIDzJGHbgHxF1DinuD0FIPLGAaAADooSS2B8fG07gHxF0cU90D61gAsAAOVkSS0QGQWtYW5W09EsrWB6Ug8vYDuAfFQ0nuAWAkEgXGxtt4JZbg+5Re9hfnxSyvcANGptqd+qWQPL4mm1wDba42RxT3QPakHkRixFhY7i2/NRlWwPoFtBspSsDwIG3vlbfnYKuSO9iLH18TTuAfEXUuKe6JPoYALAC3K2iWSVgfGRNGwA8BZQopbIHshWB4jja33QB4CyhRS2QPjoGnUtaT1AUOEXuiLEisS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87503" y="-82956"/>
            <a:ext cx="171433" cy="17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883" tIns="25942" rIns="51883" bIns="25942"/>
          <a:lstStyle/>
          <a:p>
            <a:pPr eaLnBrk="0" hangingPunct="0"/>
            <a:endParaRPr lang="en-US"/>
          </a:p>
        </p:txBody>
      </p:sp>
      <p:sp>
        <p:nvSpPr>
          <p:cNvPr id="30730" name="AutoShape 8" descr="data:image/jpeg;base64,/9j/4AAQSkZJRgABAQAAAQABAAD/2wCEAAkGBxQHEhQTExMWFhQVFRkYGRgXFxUYGBwcGxUbGBcgGBgZHyghGR8lHBwdITEhJSktLi4uFyAzODMsNygtLisBCgoKDg0OGxAQGywmICUvLDQ3NC8sLCwsLDQ0LCwsLy0sLCwtLCwsLCw4NCwsLCwsLCwsLCw0NCwsLCwsLCwsLP/AABEIALkBEAMBEQACEQEDEQH/xAAcAAEAAgMBAQEAAAAAAAAAAAAABgcEBQgDAgH/xABHEAABAwICBgYIAwUFCAMAAAABAAIDBBEFIQYHEjFBgRMiUWFxghQVMnKRkqGiI0KxCFJTYtEWM7LBwjRDVHODs8PhJGN0/8QAGgEBAQADAQEAAAAAAAAAAAAAAAUDBAYBAv/EADMRAQACAQMDAwIFAgUFAAAAAAABAgMEERIFIVExQWETgRQyUnHBkdEjJDNC8BUiobHx/9oADAMBAAIRAxEAPwC8UBAQEBAQEBAQEBAQEBAQEBAQEBAQEBAQEBAQEBAQEBAQEBAQEBAQEBAQEBAQEBAQEBAQEBAQEBAQEBAQEBAQEBAQEBAQEBAQEBAQEBAQEBAQEBAQEBAQEBAQEBAQEBAQEBAQEBAQfj3BguSABxO5B4+mR/xGfM3+q94z4ecofrKpjzYPaSeAcLptJvD2Xj0QEHnLM2H2nAX3XIH6r2ImXm8Q+PTI/wCIz5m/1TjPg5Q+4pmzey4G3YQf0SYmDd6Lx6ICAgbkHh6bH/EZ8zf6r3jPh5yg9Mj/AIjPmb/VOM+DlB6ZH/EZ8zf6pxnwcoPTI/4jPmb/AFTjPg5QemR/xGfM3+qcZ8HKD0yP+Iz5m/1TjPg5QemR/wARnzN/qnGfByh6RStlza4HwIP6JMTD3d9rwEBAQEBAQfgcHXsdxse42vnyIPNB+oPOWdsXtOaL9pA/VB6DNAQY+I0jcQikid7MjHMPg4EH9V9VtNbRaPZ82rFomJcz1FOaV7mOFnMcWuHe02P1C6OJ3jeHN2iazMS9cLrDhs0Uzd8b2v8AHZINue7mvL151mvl9Y7zW0W8OmIZRM0OabtcAQe0EXC5yY2nZ0kTu+14CCDa3sM9MohKB1oHh27PZd1HfUtPlW7oL8cm3lpa6nLFv4UpZWUXdO9T2I+iVjoSbCeMjxczrN+3bWjr6b4+Xhv9PybXmvldKjrAgICCP6e4l6roJ3g2cWbDe27+pceAJPJZ9NTnliGDU34Yplz1sroHP7v2y8NyyG5ZDcshuWQ3LIbri1Ki1JN/+g/9tikdQ/1I/b+ZWOn/AOnP7rCWg3xBTWsbXMMNe6nw/Ze9pIfO7rMaeIjG55B/Mcstx3oKlqdPsSqX7bq+pB7GyuY35GEN+iCW6Ja66zC3BtXaphvmSGtlaP5XAAO7bOGfaEHQGj+OQaRQNnp5A+N3xBG9rhva4dh7uBCD60gxePAKaapl9iJhcdwJP5Wi/FzrNHeQggOonH5Mep6x8ztqU1bpD3CRjSAL7mgtIA4DJBKdJK+apnjoKV/RyyMMss1gTDCHbN2g5dI912tve2y82yQQujhpZp6qGHBDWvp5Ojlnmlp5JHOtvLqh20SQOG7uQZGCYhHSxTVeGsmjbSyOZV4fIbgbFzIYWlxEcgFyNkhrtmxF0FmUtS2sYyRjg5j2hzXDcWuF2kdxBug9UFEa0MN9X4hIQOrMGyjn1Xfc0nzK5or8sUfHZD11OOXfyiS2mmvrVniXrHD4rm7orxHyez9haoespxyz891/SX54o+OyVLVbIgxcUohiUMsLt0jHMPmBF+S+qW42i0ez5vXlWYn3c0TRGBzmuFnNJaR2EGxHxXSRMTG8OatExO0srBa84VURTD/dyNcbcQD1hzFxzXxkpzpNfL7xX4XizpVjg8Ag3BFwVzjpH0gICCr9deI5U9ODxMrh4dRn6v8AgqfTqet/smdRv2in3VWqaU2GG4JUYqC6GF8gabEtbcA77XWO+WlO1p2ZaYb3jesMz+yFd/wkvyr4/E4v1Q+/wub9J/ZCu/4SX5U/E4v1Qfhc36WLiOA1OGN25oHxtJ2buFhc3IHjkfgvumal52rO74vgyUje0bNasjEycOon4lKyGMXfI4NaPHiewAZk9gK+b3ilZtPs+6Um9orDozAcKZgkEcEfssba/Fx3uce8m5XPZMk5LTaXRY6RSsVhnr4faqNe+mxwSFtFA6007bvcN7Isxl2F5uL9gd2goOc0BAQTPVdps7Q2qBcSaaUhszczlwe0fvN394uOIsE4/aE0uFQYqCF4LbNmlLTcG4vC24O7ZO3Y79ph4IPL9mqpLJ6yOxs6KN5NjYFjyACdwJ2zYdx7EFqYWehxeta49aSlpXxjtYx07X28HuF/eCCC4ZBXOqcdkoahsb45y7ozC2QyODHFoDnHqnKwyOZCCSasH00WGPrdtzjP0k9W+Qtv0gB6YGwAa0WNhbcb8UG+1exOgwyia+4cKaLI7x1AQD2WFggkKCuddGG9LBDUAZxvLHe68ZE+DmgeZUOn32tNfKf1Cm9It4VCqyOsrUtiWxLPTk5PaJGjvadl3MhzflU7qFO0WU+nX7zVbSlKogIKF1mYb6uxCWws2W0o83tfeHHmrmjvyxR8dkLW045Z+e6Kraai/wDV1iXrPD4CT1ox0TvFnVF+8t2TzUHV04ZZ/q6DS354olJVrtgQEHP+sPEvWdfO4G7WO6Jvgzqn7to81e0lOGKPnug6y/PLPx2RtbDVdCaBYZ6qoIGWs5zekd27T+tn3gEN8qgam/PLMuh01OGKISBYGcQUZrN0j9d1JjYbwwEtbbc5353d+Y2R3C/FW9Hh+nTefWUTW5+d+MekIcttpLY1QaOdC11bIOs+7Yr8G36zuZyHcD2qVr828/Tj7q+gwbR9SfdZinKL4lkELS5xs1oJJO4AC5KDjjTDHnaS1k9U6/4jzsg/lYMoxyaBzugztBNCajTWbo4upG23SSuBLWA935nHg3j3DNB0Po9qsw3BGAejtnfbN84EhPld1W8h8UGbiurzDcUYWOooG/zRMbE4dlnRgHkckFD6y9V8uh/40RM1ITbbIG3GSbNEgGVjuDxlfIgXFwr57y/MknIDPPICwHIC3JB1Pqe0T/svQNL22nqLSS3GYy/DYfdad3BznIN9pNgb8S6OaCQQ1UBJikI2mEO9uOVv5o3gC9swQCMxmGlocVfgzpC/CKhk0rtqR9N0M0cjhkHbe212d/zNFkHhR6OyYxtRupW0NC+XpZYQ5pmqHZG0oYSyJhIG0AS5wbYkBBPALIP1BqdK8N9b0c8Nrl0Z2feb1mfcAsuG/DJFmLNTnjmrnEZroXON1oZiPqqtp5b2AkDXdmy/qOv4A35LDqKc8Uwz6a/DLEuilz7oRAQUJrLxL1jiEtjdsVoh5fa+8uV3R044o+e6Frb8ss/HZFlstRZ+pXEtl1RTE7wJWjw6j/1Z8FN6jT0v9lTp1/Wn3WqpaoIMHHK8YVTzTH/dxucO8gdUczYc1946c7xXy+MluFZt4c1OcXkkm5OZPaeK6NzczvO7YaO4d63qoIOEkgDvdGb/ALQVjzX4UmzJgpzyRV0kBZc66N+oIjrK0j9RUpaw2mmuxlt7R+d3IGw73DsW3pMP1L9/SGrq8306dvWVEq2gtxopgbtIalkAuGnrPcPysHtHx3Ad7gsWfLGKk2Z9Ph+reKuiKeBtM1rGANa1oa0DcABYAclz8zMzvLoIiIjaHovHqGa4MT9V4RVEe1IwQj/qODHfYXHkg5cwXC5Manip4ReSV4a3sz4nsAGZPAAoOvtE9HYtFqWOmhHVaLudxe8+053eT8AANwCDcICDyqadtWx0b2hzHtLXNcLggixBB3ghBRuE6pDSY5sFpdQxAVDSbkEbRDInE7yHg3HFrbm20gvdAQEBAQEBBztpphvqquqI7WbtlzezZf1228L25LoNPfniiXP6qnDLMNIc1ma7o7RPEvW9HBNe5dGNr3m9V/3Arns9OGSaujw3544s2yxMrFxWtGGwyzO3Rsc8+UE25r6pXlaKx7vm9uNZmfZzRLKZ3FzjdziXE9pJuT8V0kRERtDmpmZneXwjxv8AQTEvVdfTvv1S/o3eD+pn3AkHyrBqac8Uw2NJfhliXQqgOgEEC1xYj6NSMhBzmkFx/KzrH7tj4re0FN8nLw0dffbHx8qYVhFWDqaw30iplnIyhjsPekNsvK1w8y0OoX2pFfKj06m9pt4XGpCu+JpRA1znEBrQSSdwAFyTyXsRMztDyZ2jeXPGl+PHSKqfNnsezGDwYN3M5uPe4q/p8UYqRVz+pzfVvM+zSrMwLz1ZaOepKbpHi009nOvva38je7I3Pe63BRNZm+pfaPSF3R4fp03n1lMVqNsQVL+0hUbFBTs/eqQflif/AJuCCNfs44EKieescMoWiOMn95+byO8NFvCRBf6AgICAgICAgICAgIKn11YbsSQVAHtNMbj3tO0z4gu+VVOn37TT7pXUael1ZqkmLd1L4l0sE1OTnG8Pb7rxmB4OaT5lJ6hTa0W8rHT770mvhY6nqCD63cS9EouiB608jW9+y3ru+oaPMt3Q05Zd/DS11+OLbypNWUR6OhcxrXEENdex4G2+3gvN432ezWYjd5r146S0bxL1vSwTcXxtLrfvWs8cnAjkudy04XmrpMV+dIs2SxsiktbmJemV3Rg9WBgb5ndd30LR5VZ0FOOPfyi6+++Tj4QhbrRXlqow30Gga8jrTOdIfD2W8rNv5lE1t+WXbwu6KnHFHymS1G2rfW9pH6NGKOM9aQB0luDL5N8xHwH8yo6DDvP1J9k/X5+NeEesqjVVHbvQ1lO6rjNU8MiadrMEhzh7LTYZC+ZJys0jisOo5/TnhHdsaaKfUjnPZ0LTztqmh7HNe1wuHNIIPgRkVAmJidpX4mJjeHovHogpj9pY/gUX/Mk/wtQSnUfhfq3CYTazpnPmdzdstPyNagnyAgICAgICAgICAgIIvrKw31lh82XWiAlb5M3fZtDmtnSX45Y+ezW1dOeKfjuoNXUBLdV2Jer8QjBPVmDojz6zfuaB5lq62nLFPx3bmhvxy7eV7qGuKX1w4l6VWNhBygjAPvP6zvt2FY0FNsfLyj9QvveK+ED3LeT1k6ZaN+g4RRut14Lbfd02b79tpNkKdp8/LUW+f4VNTg46evx/KtlRS1xamcS6emlgJzhkuPdkz/xB3xUjqFNrxbys9PvvjmvhP5pRA1znGzWgknsAFytGI3nZvTO3dzPidacRmkmdvke5/htOJty3cl0dK8axXw5vJfnebeXnS07qx7I2+09zWN8XENH1K9taKxMy8rWbWiIdMUVM2ijZG32Y2NYPBoAH0C5u1ptMzLpaxERtD3Xj1zTjda/EKiWWQ3c97ifjYAdwAAHcF0eKsVpEQ5vNabXmZYK+2MQbbR7SKfR5+3C+wJ6zDcsd7ze3vGfesWXDTLG1mbDnvineq89FNJYtJoekj6rm2EkZNyw/5g8Hce4ggRM+C2K20rmDPXLXeG7WFmVF+0lBtUVNJ+7U7PzRPP8AoQWJoXT+i4fRs/dpYQfHom3+qDcoCAgICAgICAgICAg+ZGCUFpFwQQR2g5FInYc0YtQnDJ5YTvje5mfEA2B5ix5rpMd+dYt5c3lpwvNXhTTupXtkbk5jg5vi03H1C9tETG0vmtprMTDpeirW1cLJgeo+MSAnsLdrPkuctWa2mrpK2i1Ys5xxmvOKzyzG/wCJI5wvwBPVHIWHJdDjpwpFfDnct+d5sytEsN9b1kEJF2ukBcP5W9d/xaCOa+c9+GObPrT4+eSIX5pDh3rammh4yRuAvwda7TydY8lCxX4Xi3hfy050mvlzaRbfkV0TmpjZMdVGI+g17WE9WZjoz2X9tv1bbzLU11OWLfw3dBfjl28rI1m4l6uw+Wx60toh5/b+wOU7R05ZY+O6lq78MU/PZQquICYaq8N9Pr2OI6sLXSHsv7Led3X8q1Nbfji28t3Q05Zd/C9FEWxBDX6s6GQklslySf7w8Vtxrcsf/GpOixTO+zArdU9NKD0UssbuF9l7fhYE/MsleoZI9YiWO3T8c+kzCvtKdDqjRo3eA+ImwlZ7PcHDe0+OXYSt/DqaZfT18J+fS3xd57wjq2Gs3GimPO0dqWTNuW+zI0fmYfaHiN47wFiz4oy04s+nzTivv7OiYJm1DWvaQWuAcCNxBFwRyXPzExO0ugiYmN4Q3XHhfrXCaoAdaNomH/TcHP8As2l49SXR87VLTkbjBH/2wg2CAgICAgICAgICAgICClNb+G+iVolAynjB8zOo77dj4qzoL8sfHwjdQx7ZOXlBlutBZeGaR9FgMrb/AIjHGnGeZEhuLeDHOt7im3w76qPHqqUz7aWfPorRUktZGpfDelmmqCMo2CNvi83dzAaPnU7qF9qxVT6dTvN1uKUqufNP8N9V187QLNc7pG+D+sbdwcSOSvaW/PFEoGrpwyy0tFVGikZK32o3tePFrg4fos9q8omJ92CluNot4T7W9jTa80sbDdnRdN3HpMmfBoPzLQ0GKa8pn9lDqGXlxiP3V0qCauDUzhvQU8s5Gcr9ke6wcPM5w8qk9QvveK+Fnp9NqTbysRT2+ICAg8aylZWsdHI0OY8EOadxBXtbTWd4eTETG0udtKMGOA1UsBuQ03aTxYc2nxtke8FdBhy/UpFnPZ8X0rzVqllYV4apsTNfQhhN3QPMflycz4A7PlUXXU45d/K7osnLF+yYzRCdpa4Xa4EEHcQRYg8lptth4FQnDKaGAknoY2xgneQxoYCe8gA80GegICAgICAgICAgICAggut/DfS6ISgdaCQHyv6jvqWnyrd0F+OTby0tfTli38KVVlEegmcGllzslwcRwu0ODTyDnfFebRvu95Tts8168Xzqxw31dh8RIs6W8p83sfYGqHrL8ss/HZe0dOGKPnula1W0q3XXhv8As9SB2xOPxez/AF/FU+nX9afdM6jTtF/sq1U0p6TTunILiTZrWi/BrQGtA7gAvIiI9Hs2mfV5r146R0Zw31RSQQ2zZGNr3jm/4uJK53NfnebOkxU4UirZrGyCAgICCo9ddKGTU0vF8b2HyOBH+Mqr063/AG2hK6jXvWVbqimLM1JT2kqmdrY3fAuB/wAQU3qMdqz+6p02fzR+y2FLVBAQEBAQEBAQEBAQEBAQYmL0IxOCWE7pI3Mv2XFgeW/kvuluFot4fN68qzXy5okjMRLXCzmkgjsINiPiujid43hzUxtO0vlHjJwyiOIzRwt3yPawd204C/LfyXze3Gs28PvHTnaK+XTEEQga1rRZrQAB2ACwXOTO87ukiNuz7Xj1HtPsN9aUE7ALua3pG9t2daw8QCOaz6a/DLEsGppzxTDnxX3PCDfaDYb60rqdlrtD9t3gzr59xIA8ywam/DFMtjS055Yh0MoDoBAQEBAQVbrvP+xj/nf+JU+nf7vt/KX1L/b9/wCFWqmlrB1OSCCepe42a2C5PYNsEn4Aqf1H8kfupdO/NZcakqwgICAgICD8ug/UBAQEBAQEBBQWsnDfVuITACzZbSt8/tfeHK7o78sUfHZC1tOOWfnujC2Wom+qPDfTK3pCOrAwu8zuo36Fx8q0tffjj28t/p9N8nLwu1RlkQfhF0HNukOHeqKmaDhHI4D3d7PtIK6LFfnSLOcz04ZJq1yyMSztSuG7Tp6kjcBE0+PXf+jPipvUb9op91Tp2P1v9lrKWqNVjWkdNgY/Hma08G+08+DG3PPcsuPDfJ+WGPJmpj/NLX6J6ZQ6TvlZG1zDHYgPtdzTkSACbWOW/iO1fefTWxREz7seDU1yzMV9klWu2BAQUxrixAVNYyIHKGMX7nPO0ft2PirGgptjm3lH6hfe8V8IEt5PWnqUo7iqkIyOxGOQc536tUzqNvy1VenV7WlJNCMWLH1GHSn8ajdZlySZKc2MD7n2iGkMdvzAublTFNLUBAQEBBj4jXR4bE+aVwbHG0uc48ABc+PggqvVJps7SrE8Qc+4EkcbomH8kcT3NA7L/iAntJKC3EBAQEBAQEBBWeurDduOCoA9lxjd4OG02/cC0/MqXT795qm9RpvWLKnVRJXRqew30WjdMRnPISD/ACs6rfu2/io+vvvk4+FrQU44+XlPFot4QEFOa5cN9HqY5wMpo7H3ozbPylo8qr9PvvSa+EjqNNrRbyr5b6cv/VzhvqzD4QR1pB0rvF+Yv3huyOShau/PLP8AR0GlpwxRCQVcPpLHs2i3aaW7TSQ4XFrtIzBHates7TuzzG8bOacRpX0Uskcv94x7muvc3IOZud999+N10dLRasTHo5vJWa2mLerJ0exh+Azsnj3tObb2Dmn2mnxHwIB4L5y44yUmsvrDlnFeLQ6CwPGIschbNC67TvH5mni1w4Ef+xcEFQcmO2O3GzoMeSuSvKrYLG+2s0ixuPR+B00hyGTW8XO/K1vefoATwWTFitktxhjy5a468rOdsQrH4hK+WQ3fI4ud4k3y7ANwHYF0NKxWsVj2c7e83tNp92OvXyv/AFeYQcHoYmuFnvvK/wAX7ge8N2RyUHVZOeWZdBpcf08UQi2uLD58MMOL0eU9L1ZBa4dE4/mA3tBJBHY8m42brXbCT6B6bQaaQdJEdmVoHSwk9Zh/1NPB3HuNwAk6AgIPKqqGUjHSSOaxjAXOc4gNAG8knIBBzXra1lnSx3o9OS2jYe8GZwOTnDeGD8rT4nOwaGd+zthUs9dJUNyhiiLHm3tF9tlo+G0eyw7Qg6LQEBAQEBAQEGk01w31tRVEYF3bBc33mddo5kW5rNp78MkSw56c8c1c8RsMpAaLkkADtJyC6CZ27y56I3nZ0tg1AMLgihG6ONrb9pAsTzOfNc5kvztNvLpKV41ivhmL4fYgIIbrXw30+gc8DrQubIPD2X8tl1/KtvRX45dvLU1tOWKfhTWC0BxWoihF/wASRrTbgCeseQueSsZL8KTbwjYqc7xV0qxoYAALACwC5x0j6QVhrb0XMn/zYm3IAEwHYMmv5DI9wB4FUtDn2/w7fb+ybrtPv/iV+6qlUSWdhOLzYM/bgldG7ja1j7zTk7mF8ZMdckbWjdkx5b453rKVs1qVrRbZgJ7Sx9/o8D6LV/AYvn/n2bf/AFDJ4hF8bxufHX7c8heRuGQa0djWjIfqbZ3WzjxUxxtWGrlzXyTvaWuWRiS7VxowcfqA97fwISC++5zt7Wd/ae7xC1NXn+nTaPWW5o9P9S3KfSF7KIuPOeFtS1zHtDmuaWuaRcEEWII4ghBzDp1o1U6s64TUz3sic4mCVpNwN5jfwJG6xuHDPtACZaL6+QAGV8Bvu6WC2fe6NxFu8gnuAQTWPXBhDxc1Zb3GGov9GEINRjuvKgogfR2y1D+FmmJnNzxtDk0oKb021h1mmJ2ZXBkINxDHcM7i7i895y7AEGl0dwKbSSoZT07dqR58rRxc88Gjif1JAQdbaH6NxaKUsdNFubm51rF7z7Tnd5+gAHBBukBAQEBAQEBAQUtgWjfR42YLdSCV01uxgs+L6uYFYyZv8ty957f3/lHx4P8ANbe0d/7LpUdYEBAQeNbTNrY3xuza9jmHwcLH6Fe1tNZiYeWiJjaVRaqcFc2vlLxnShzT3SFxj/QPVbW5Y+lG3v8A8/slaLFMZZmfZcakKwg/HNDhYi4O8FBU2murZ0JdNRN2mHN0P5m9vR/vD+XeOF9wq6fWxMccn9f7pWp0M78sf9FbyRmIlrgWuBsQQQQe8HMKjExPeE2YmJ2l8o8NyCW6J6B1GPEOeDDBvL3CznD/AOtp3+8cvHctXPq6Y+0d5/56tzBo75J3ntC7MKw2PCImwxN2WNGQ/Uk8SeJUW97XtystUpFI41Za+X0INfjuDQ4/C+CoYHxvGYO8HgWngRwIQc4ad6pqvRtznwNdU02ZDmC8jR2SMGeX7wyyudncgrtAQSfQ/QOs0ucOhiIiv1pn3bGO2x/OeFm3Pbbeg6W0F0Jp9C4ejiG1I63SSuA23n/S0cGjd3m5ISZAQEBAQEBAQEBBiR4bFHM6oDB0r2BjnXObQbgWvbn3DsX1ztx4+z54xy5e7LXy+hAQEBBiUeGxUL5XxsDXTO25Dc9YgWvmcuXae1fVr2tERPs+YrETMx7stfL6EBAQYGJYNT4r/fQxyW3FzQSPB28cl90yXp+WdnxbHW/5o3aR2rvDnG/o3wlnA+Aes/4zN+r/AMQw/g8P6f8A22OHaK0eGEGKmjDhucRtOHg51yPisd8+S/raWSmDHT0iG5WFlEBAQEBBp8T0WosVcXzUkEjzvc6Jhd81r/VBj0mhGHUZDmUNOHDMExMJHgSDZBvwNnIbkH6gICAgICAgICAgICAgICAgICAgICAgICAgICAgICAgICAgICAgICAgICAgICAgICAgICAgICAgICAgICAgICAgICAgICAgICAgICAgICAgICAgICAgICAgICAgICAgICAgICAgICAgICAgICAgICAgICAgICAgICAgICAgICAgICAgICAgICAgICAgICAg/9k="/>
          <p:cNvSpPr>
            <a:spLocks noChangeAspect="1" noChangeArrowheads="1"/>
          </p:cNvSpPr>
          <p:nvPr/>
        </p:nvSpPr>
        <p:spPr bwMode="auto">
          <a:xfrm>
            <a:off x="87503" y="-82956"/>
            <a:ext cx="171433" cy="17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883" tIns="25942" rIns="51883" bIns="25942"/>
          <a:lstStyle/>
          <a:p>
            <a:pPr eaLnBrk="0" hangingPunct="0"/>
            <a:endParaRPr lang="en-US"/>
          </a:p>
        </p:txBody>
      </p:sp>
      <p:sp>
        <p:nvSpPr>
          <p:cNvPr id="30733" name="AutoShape 15" descr="data:image/jpeg;base64,/9j/4AAQSkZJRgABAQAAAQABAAD/2wCEAAkGBwgQEhASBxQWFBUXGBsaGRcXGB8gIBwiHhciGiIgHR0eHzQhICQpJCcaIT0hJSkrOi86GCs9PTMvNzQuOisBCgoKDQ0NDg8MDisZFBk3LCwrKysrKysrKywrKysrKysrKysrKysrKysrKysrKysrKysrKysrKysrKysrKysrK//AABEIADgA8AMBIgACEQEDEQH/xAAcAAEBAQEAAwEBAAAAAAAAAAAABwUGAgQIAwH/xAA/EAABAwMDAQQHAwkJAQAAAAABAAIDBAURBhIhMQcTQVEUIjJhcYGRUrHSFRYjQkRTcqGiJFRzkpSzwtHwCP/EABUBAQEAAAAAAAAAAAAAAAAAAAAB/8QAFBEBAAAAAAAAAAAAAAAAAAAAAP/aAAwDAQACEQMRAD8AuKIsS+6khpZI4Y4pqiZ7S4RQtBO0EAuJc4NAyccnlBtosKz3623BskbN8cjDiSF5LJWH3hpz5cg4Pmub1F2c1suXWK5VkDvsPnlew/1hzfqfggoKL501Dp7tFosummrJWD9eGolePmA7cPouRk1Nf9pLK2q6H9ok/Eg+uUREBERAREQEREBERAREQEREBERAREQEREBERAREQFkXzTdtrDG+tDw+PIbJG90bwD1G5hBweOFrqe6hoO0CCpnn05NHPDIQRBJ+p6oHq59/PB+SD8L9oq4sw+Iiuaz2DI/uqmL/AA6lvLvg8fM5Xo2bX1XEyVzJRWxQgmSOTbHUxAHBJxmKYA8ZaQvJ3Z7qm5EO1tXFsf7iDp+H6td8lm6t01arc6eKzs2g26cuJJJcRIwZJKDIv3bNfJsttMbKZvnne/6kBo+h+am90rKmcySVr3SPcCXOcck8LwXhP7LvgfuUH2RUTxRtc+chrWgucT4ADJKltN2l6kr5JfzOoBLEw43yOIz5Z5AaT125JwRnC67tO738l1/c9e6P0yM/yWX2J91+Soe6xnfJu+O89flhUeOie0OWrqH0WoIPRapvRuSQ7HJHPIPj1II6Fdr6fR+v+kZ6nt+sPV/i54+akmuSPzjtnomN/wCi3Y6+07P9OV6Nj05Q3C+XaG57jEHOe5jXFoeQ8Bu7B5xklBbKWqp5W7qR7Xt+0xwI+oX5VFzoI3BlTNGxx6Nc9oJ+ROVFLRI+zXS7U9mJ7oU8kjWk5wWMDm58yCSM+SwdOUdDPSzPuVurK2eUu/tMY3AHpwc8kHOUH0fUVNPGAal7WAnALiBk+Qz4r8nXGhDxE+WMSHowvG7/AC5yvn7Upu7LBSMvjJGPirdrBI0g7RTvcOvOAcgfBa3aLoO0Ulsjq4d7qgujMkjnE7zJ7ROfec568ILqpTJ2j6pkrKulsVDHOYHvHDyDta/bk5IHl0VA0lVSzUVJJUHLnRMLifE7epUYsMOon3i7DSr42Sb5dxkGQW994cdc4QV7R9yvlRDI/UtMKWQPIawOBy3aDuzk+O4fJZXaLql1Nb56jT80bpGPjblpa8DdIGnIB8srk+0+t1HTWZrL7Ix00s+x5j4BZsc8Dp47QD8Vnaz7PbRRWltTb9wmDY97txxIHEZBb0xnkY8kFV07eY30lHLdJWNklja47iG7iQM4BP8A7K1qqrpogDVvYwHoXOAz9VBNdgd1pjP7v/nCul/+jceiUef3zv8Aacgq89RBG3fUOaxv2nEAfU8LwpK2klBdRyMkA6ljg4fUFR6/0bbrfYKG6uPo8UQcGA4z6gcfgTkc9cNXVV+mNGWamrpJ2OZFOxscgyXE9QAzPIJJ/kEHZw3a2vdsgnic/wCy2RpP0BysnWOr6G2CA1gc8zSBjWtIyPNxyfZHHPvUP1VR2L0Jk1httVSgObsqJSACOn2ycnwI8uq0+02jhk/IVRPl0tVGBM4k+sG9yB8Paf0+0gq2s7pc/Rd+kZqYyB7QXSPbtxgkjJOM9OCt6jneII33BzA7Y0vcD6ucDJB8sqVdqul7RbrS+OzR7GvqI3OBJPOCPH3LN1S19dVWG21Ty2ndBC5zQcZJjySffhu0eW4oLVR11HMCaKRkgHUscHY+hX99NpMvHeMyzl43D1f4uePmoprWz0lguFsn0zuYJS4PZuJ3Br4wRzzhwdjHm0Ff1tgpbhqK5QXAu7nhz2NcRv2xxloOPAHn5ILTSV1JMCaKRkgHUscHY+hXsKK6ct0Ft1Gaa0ZbE+PlpOeCzdj34IyM+atSAsCq1ppuKWSCsqY45IzhzXHBHAP3ELfXzd2k2K8yXSufTUtQ9jntLXMhkc0/omjghuDzn6IK/dO0/SUAJ9IEp+zEC4/9D5lT6o1JV3yS4SUNO5rIqKRjQPWcd7gRuwMAnacNGfZPJU8/Ny//ANzqv9PL+FVvsT0xWxwV0lyE0BmxEGODmEBrSd4DhnOXEA442nzQRAEeC8Z/Zd8D9y26rSd/ifJF6JUv2Oczc2CQtdtOMtIbgg9R8V+Eum9QFrgKOq6H9nl/CoPrOpp4pWPjqAHNcC1wPiCMEKW03Zzqm3vl/M6ua2F5z3cg5HGBnggkDjdxnAznCq6Kif6K7PaimqX12o6j0qpPQgcNyME5PU446ADyXE2q2Xae9XY2CcQTxlzmlzctcC8NLXffn3K7LCtOk7XTVVRWUgd3s+d+XEjkg8Dw6IOZ0Z2eVMM1XVaplbUTVDSwhoOAHcOyT1JGBgAYA8fD0LVobWds7yLS1ZCYHOyGzMOW/TjPvHBx0CqSIJxqvQl/uFugpa6qjkqGzGR8rgQ0gte0NaAPDcB8lta60tV3C3tpKV7GPBjO52cep16DK61EGdpy3yU1LTwTkF0cbWkjoSBjjKnJ7PNWw1lXVWKrhhM73nkEna5+4A5aR5dFV0QcBVaIvVbb5qXVVUyWYy95FK1vDMNAAIwM878+5yxqjs81hU0hpbvXRmOMN7pjWkglvTvHYzgDoAFWEQTfVfZvU1lFb4oJWsqKRu0O52uyBkZHI5a0g44x71l6h7NtW3KIG+1sT5WcRtDSGAO9ouIGS44b4eCriIJ5q/QFxmqoa/TdQ2CoY0NduBw7AxkEe7IIIOfcvVr9Banr6aoj1NWMfITG6ENadrC3dnPA9oHHuwqaiCU13Z/q6spG016rIQ2JrRCxjDglowDI7GSAPILR1h2eVlZSW6OlmYyekbtBIO12Q3ODjIOWNIOFRUQTa9aN1ZX0ElPeqmB8xmY9rg0hrWtbgjhuSSeV7Gqezyoqo7fJbpxBV0sbGB+CWu2gfMYIyDg9SCD4UFEEzoez++1NZBV61qY5hBgsjjbxkHcM8AAZAPjnAWtZ9HVsN3q7jJJGY5hgMGdw9Vo54x+qfHxXbIg4aTRdcbyLkJI+6Dduznd7G3ywu5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99110" y="-104835"/>
            <a:ext cx="171433" cy="17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883" tIns="25942" rIns="51883" bIns="25942"/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288" y="-171400"/>
            <a:ext cx="8332336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662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Exploitation &amp; Sustainability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– Annual Review – Luxembourg – 4 February 2015</a:t>
            </a:r>
            <a:endParaRPr lang="en-GB" dirty="0"/>
          </a:p>
        </p:txBody>
      </p:sp>
      <p:pic>
        <p:nvPicPr>
          <p:cNvPr id="4" name="Picture 3" descr="Evidence Hub_scanty_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76" y="4515073"/>
            <a:ext cx="3325047" cy="2244149"/>
          </a:xfrm>
          <a:prstGeom prst="rect">
            <a:avLst/>
          </a:prstGeom>
        </p:spPr>
      </p:pic>
      <p:pic>
        <p:nvPicPr>
          <p:cNvPr id="5" name="Picture 4" descr="GCM_pattern_mat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5" y="4459111"/>
            <a:ext cx="3147749" cy="239888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46013" y="859529"/>
            <a:ext cx="8505589" cy="3699800"/>
          </a:xfrm>
          <a:prstGeom prst="rect">
            <a:avLst/>
          </a:prstGeom>
        </p:spPr>
        <p:txBody>
          <a:bodyPr lIns="51883" tIns="25942" rIns="51883" bIns="25942">
            <a:spAutoFit/>
          </a:bodyPr>
          <a:lstStyle/>
          <a:p>
            <a:pPr marL="190058" indent="-190058" eaLnBrk="0" hangingPunct="0">
              <a:spcBef>
                <a:spcPts val="681"/>
              </a:spcBef>
              <a:spcAft>
                <a:spcPts val="340"/>
              </a:spcAft>
              <a:buClr>
                <a:srgbClr val="080808"/>
              </a:buClr>
            </a:pPr>
            <a:r>
              <a:rPr lang="en-US" sz="2000" b="1" dirty="0" smtClean="0">
                <a:solidFill>
                  <a:srgbClr val="575757"/>
                </a:solidFill>
                <a:latin typeface="Calibri" charset="0"/>
                <a:cs typeface="Calibri" charset="0"/>
              </a:rPr>
              <a:t>D1.4 Exit Action Plan</a:t>
            </a:r>
          </a:p>
          <a:p>
            <a:pPr eaLnBrk="0" hangingPunct="0">
              <a:spcBef>
                <a:spcPts val="681"/>
              </a:spcBef>
              <a:spcAft>
                <a:spcPts val="340"/>
              </a:spcAft>
              <a:buClr>
                <a:srgbClr val="080808"/>
              </a:buClr>
            </a:pPr>
            <a:r>
              <a:rPr lang="en-US" sz="2000" dirty="0" smtClean="0">
                <a:solidFill>
                  <a:srgbClr val="575757"/>
                </a:solidFill>
                <a:latin typeface="Calibri" charset="0"/>
                <a:cs typeface="Calibri" charset="0"/>
              </a:rPr>
              <a:t>Identified 7 main outcomes to sustain after the project lifecycle and that went into the proposal for a SIG LACE @ </a:t>
            </a:r>
            <a:r>
              <a:rPr lang="en-US" sz="2000" dirty="0" err="1" smtClean="0">
                <a:solidFill>
                  <a:srgbClr val="575757"/>
                </a:solidFill>
                <a:latin typeface="Calibri" charset="0"/>
                <a:cs typeface="Calibri" charset="0"/>
              </a:rPr>
              <a:t>SoLAR</a:t>
            </a:r>
            <a:endParaRPr lang="en-US" sz="2000" dirty="0" smtClean="0">
              <a:solidFill>
                <a:srgbClr val="575757"/>
              </a:solidFill>
              <a:latin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575757"/>
                </a:solidFill>
                <a:latin typeface="Calibri"/>
                <a:cs typeface="Calibri"/>
              </a:rPr>
              <a:t>Evaluation  Framework </a:t>
            </a:r>
            <a:r>
              <a:rPr lang="en-US" sz="2000" dirty="0" smtClean="0">
                <a:solidFill>
                  <a:srgbClr val="575757"/>
                </a:solidFill>
                <a:latin typeface="Calibri"/>
                <a:cs typeface="Calibri"/>
              </a:rPr>
              <a:t>for </a:t>
            </a:r>
            <a:r>
              <a:rPr lang="en-US" sz="2000" dirty="0">
                <a:solidFill>
                  <a:srgbClr val="575757"/>
                </a:solidFill>
                <a:latin typeface="Calibri"/>
                <a:cs typeface="Calibri"/>
              </a:rPr>
              <a:t>Learning  </a:t>
            </a:r>
            <a:r>
              <a:rPr lang="en-US" sz="2000" dirty="0" smtClean="0">
                <a:solidFill>
                  <a:srgbClr val="575757"/>
                </a:solidFill>
                <a:latin typeface="Calibri"/>
                <a:cs typeface="Calibri"/>
              </a:rPr>
              <a:t>Analytics (EFLA)</a:t>
            </a:r>
            <a:endParaRPr lang="en-US" sz="2000" dirty="0">
              <a:solidFill>
                <a:srgbClr val="575757"/>
              </a:solidFill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 err="1" smtClean="0">
                <a:solidFill>
                  <a:srgbClr val="575757"/>
                </a:solidFill>
                <a:latin typeface="Calibri"/>
                <a:cs typeface="Calibri"/>
              </a:rPr>
              <a:t>Evidence</a:t>
            </a: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 Hub </a:t>
            </a:r>
            <a:endParaRPr lang="de-DE" sz="2000" dirty="0">
              <a:solidFill>
                <a:srgbClr val="575757"/>
              </a:solidFill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Learning </a:t>
            </a:r>
            <a:r>
              <a:rPr lang="de-DE" sz="2000" dirty="0" err="1" smtClean="0">
                <a:solidFill>
                  <a:srgbClr val="575757"/>
                </a:solidFill>
                <a:latin typeface="Calibri"/>
                <a:cs typeface="Calibri"/>
              </a:rPr>
              <a:t>Analytics</a:t>
            </a: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 Reviews</a:t>
            </a:r>
          </a:p>
          <a:p>
            <a:pPr marL="457200" indent="-457200">
              <a:buAutoNum type="arabicPeriod"/>
            </a:pP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The LACE Voice (Website, </a:t>
            </a:r>
            <a:r>
              <a:rPr lang="de-DE" sz="2000" dirty="0" err="1" smtClean="0">
                <a:solidFill>
                  <a:srgbClr val="575757"/>
                </a:solidFill>
                <a:latin typeface="Calibri"/>
                <a:cs typeface="Calibri"/>
              </a:rPr>
              <a:t>LinkedIn</a:t>
            </a: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, </a:t>
            </a:r>
            <a:r>
              <a:rPr lang="de-DE" sz="2000" dirty="0" err="1" smtClean="0">
                <a:solidFill>
                  <a:srgbClr val="575757"/>
                </a:solidFill>
                <a:latin typeface="Calibri"/>
                <a:cs typeface="Calibri"/>
              </a:rPr>
              <a:t>Twitter</a:t>
            </a: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, YouTube, </a:t>
            </a:r>
            <a:r>
              <a:rPr lang="de-DE" sz="2000" dirty="0" err="1" smtClean="0">
                <a:solidFill>
                  <a:srgbClr val="575757"/>
                </a:solidFill>
                <a:latin typeface="Calibri"/>
                <a:cs typeface="Calibri"/>
              </a:rPr>
              <a:t>Slideshare</a:t>
            </a: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)</a:t>
            </a:r>
          </a:p>
          <a:p>
            <a:pPr marL="457200" indent="-457200">
              <a:buAutoNum type="arabicPeriod"/>
            </a:pP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LACE Community (80 </a:t>
            </a:r>
            <a:r>
              <a:rPr lang="de-DE" sz="2000" dirty="0" err="1" smtClean="0">
                <a:solidFill>
                  <a:srgbClr val="575757"/>
                </a:solidFill>
                <a:latin typeface="Calibri"/>
                <a:cs typeface="Calibri"/>
              </a:rPr>
              <a:t>Associate</a:t>
            </a: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de-DE" sz="2000" dirty="0" err="1" smtClean="0">
                <a:solidFill>
                  <a:srgbClr val="575757"/>
                </a:solidFill>
                <a:latin typeface="Calibri"/>
                <a:cs typeface="Calibri"/>
              </a:rPr>
              <a:t>partners</a:t>
            </a: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, 600 </a:t>
            </a:r>
            <a:r>
              <a:rPr lang="de-DE" sz="2000" dirty="0" err="1" smtClean="0">
                <a:solidFill>
                  <a:srgbClr val="575757"/>
                </a:solidFill>
                <a:latin typeface="Calibri"/>
                <a:cs typeface="Calibri"/>
              </a:rPr>
              <a:t>Policymakers</a:t>
            </a: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)</a:t>
            </a:r>
            <a:endParaRPr lang="de-DE" sz="2000" dirty="0">
              <a:solidFill>
                <a:srgbClr val="575757"/>
              </a:solidFill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Expert Studies (</a:t>
            </a:r>
            <a:r>
              <a:rPr lang="de-DE" dirty="0" err="1" smtClean="0">
                <a:solidFill>
                  <a:srgbClr val="575757"/>
                </a:solidFill>
                <a:latin typeface="Calibri"/>
                <a:cs typeface="Calibri"/>
              </a:rPr>
              <a:t>Ethics</a:t>
            </a:r>
            <a:r>
              <a:rPr lang="de-DE" dirty="0" smtClean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de-DE" dirty="0">
                <a:solidFill>
                  <a:srgbClr val="575757"/>
                </a:solidFill>
                <a:latin typeface="Calibri"/>
                <a:cs typeface="Calibri"/>
              </a:rPr>
              <a:t>&amp; </a:t>
            </a:r>
            <a:r>
              <a:rPr lang="de-DE" dirty="0" smtClean="0">
                <a:solidFill>
                  <a:srgbClr val="575757"/>
                </a:solidFill>
                <a:latin typeface="Calibri"/>
                <a:cs typeface="Calibri"/>
              </a:rPr>
              <a:t>Privacy, </a:t>
            </a:r>
            <a:r>
              <a:rPr lang="de-DE" dirty="0" err="1" smtClean="0">
                <a:solidFill>
                  <a:srgbClr val="575757"/>
                </a:solidFill>
                <a:latin typeface="Calibri"/>
                <a:cs typeface="Calibri"/>
              </a:rPr>
              <a:t>Interoperability</a:t>
            </a:r>
            <a:r>
              <a:rPr lang="de-DE" dirty="0" smtClean="0">
                <a:solidFill>
                  <a:srgbClr val="575757"/>
                </a:solidFill>
                <a:latin typeface="Calibri"/>
                <a:cs typeface="Calibri"/>
              </a:rPr>
              <a:t>, Vision Future)</a:t>
            </a:r>
            <a:endParaRPr lang="de-DE" dirty="0">
              <a:solidFill>
                <a:srgbClr val="575757"/>
              </a:solidFill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Stakeholder </a:t>
            </a:r>
            <a:r>
              <a:rPr lang="de-DE" sz="2000" dirty="0" err="1" smtClean="0">
                <a:solidFill>
                  <a:srgbClr val="575757"/>
                </a:solidFill>
                <a:latin typeface="Calibri"/>
                <a:cs typeface="Calibri"/>
              </a:rPr>
              <a:t>interviews</a:t>
            </a: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 (51 </a:t>
            </a:r>
            <a:r>
              <a:rPr lang="de-DE" sz="2000" dirty="0" err="1" smtClean="0">
                <a:solidFill>
                  <a:srgbClr val="575757"/>
                </a:solidFill>
                <a:latin typeface="Calibri"/>
                <a:cs typeface="Calibri"/>
              </a:rPr>
              <a:t>interviews</a:t>
            </a:r>
            <a:r>
              <a:rPr lang="de-DE" sz="2000" dirty="0" smtClean="0">
                <a:solidFill>
                  <a:srgbClr val="575757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rgbClr val="575757"/>
              </a:solidFill>
              <a:latin typeface="Calibri" charset="0"/>
              <a:cs typeface="Calibri" charset="0"/>
            </a:endParaRPr>
          </a:p>
          <a:p>
            <a:pPr marL="190058" indent="-190058" eaLnBrk="0" hangingPunct="0">
              <a:spcBef>
                <a:spcPts val="681"/>
              </a:spcBef>
              <a:spcAft>
                <a:spcPts val="340"/>
              </a:spcAft>
              <a:buClr>
                <a:srgbClr val="080808"/>
              </a:buClr>
            </a:pPr>
            <a:endParaRPr lang="en-US" sz="2000" dirty="0" smtClean="0">
              <a:solidFill>
                <a:srgbClr val="575757"/>
              </a:solidFill>
              <a:latin typeface="Calibri" charset="0"/>
              <a:cs typeface="Calibri" charset="0"/>
            </a:endParaRPr>
          </a:p>
        </p:txBody>
      </p:sp>
      <p:pic>
        <p:nvPicPr>
          <p:cNvPr id="8" name="Picture 7" descr="DELICATE_no_referernc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77" y="3272455"/>
            <a:ext cx="2441222" cy="3585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512" y="1859818"/>
            <a:ext cx="2462488" cy="8208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745" y="888453"/>
            <a:ext cx="8952293" cy="5371158"/>
            <a:chOff x="114745" y="888453"/>
            <a:chExt cx="8952293" cy="5371158"/>
          </a:xfrm>
        </p:grpSpPr>
        <p:sp>
          <p:nvSpPr>
            <p:cNvPr id="2" name="Rounded Rectangle 1"/>
            <p:cNvSpPr/>
            <p:nvPr/>
          </p:nvSpPr>
          <p:spPr>
            <a:xfrm>
              <a:off x="114745" y="888453"/>
              <a:ext cx="8952293" cy="5371158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Project LACE (Learning Analytics Community 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EXCHANGE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SIG LACE (Learning Analytics Community 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EUROPE</a:t>
              </a:r>
              <a:r>
                <a:rPr lang="en-US" sz="2400" dirty="0" smtClean="0">
                  <a:solidFill>
                    <a:schemeClr val="tx1"/>
                  </a:solidFill>
                </a:rPr>
                <a:t>) @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SoLAR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4013284" y="1400537"/>
              <a:ext cx="1093183" cy="69929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45767" y="2811725"/>
            <a:ext cx="788767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Individuals become a member:</a:t>
            </a:r>
            <a:endParaRPr lang="en-US" sz="2000" b="1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Receive </a:t>
            </a:r>
            <a:r>
              <a:rPr lang="en-US" sz="2000" dirty="0"/>
              <a:t>latest </a:t>
            </a:r>
            <a:r>
              <a:rPr lang="en-US" sz="2000" dirty="0" smtClean="0"/>
              <a:t>news &amp; Trend Reports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Exclusive </a:t>
            </a:r>
            <a:r>
              <a:rPr lang="en-US" sz="2000" dirty="0"/>
              <a:t>invitation to community </a:t>
            </a:r>
            <a:r>
              <a:rPr lang="en-US" sz="2000" dirty="0" smtClean="0"/>
              <a:t>events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No fee involved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r>
              <a:rPr lang="en-US" sz="2000" b="1" dirty="0" smtClean="0"/>
              <a:t>For LA Projects become a BOARD member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Use the SIG LACE @ </a:t>
            </a:r>
            <a:r>
              <a:rPr lang="en-US" sz="2000" dirty="0" err="1" smtClean="0"/>
              <a:t>SoLAR</a:t>
            </a:r>
            <a:r>
              <a:rPr lang="en-US" sz="2000" dirty="0" smtClean="0"/>
              <a:t> as Exploitation point for your sustainability strategy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Depending on Exploitation </a:t>
            </a:r>
            <a:r>
              <a:rPr lang="en-US" sz="2000" dirty="0" err="1" smtClean="0"/>
              <a:t>activites</a:t>
            </a:r>
            <a:r>
              <a:rPr lang="en-US" sz="2000" dirty="0" smtClean="0"/>
              <a:t> fee of 1000 – 2000 EUR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Become Board Member of SIG LACE @ </a:t>
            </a:r>
            <a:r>
              <a:rPr lang="en-US" sz="2000" dirty="0" err="1" smtClean="0"/>
              <a:t>SoLAR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26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7632848" cy="2448272"/>
          </a:xfrm>
          <a:ln w="254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“LACE Project overview” by Hendrik Drachsler, OUNL was presented at the WAPLA Workshop in Lyon on 16st September, 2016.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h</a:t>
            </a:r>
            <a:r>
              <a:rPr lang="en-GB" dirty="0" err="1" smtClean="0"/>
              <a:t>endrik.drachsler@ou.nl</a:t>
            </a:r>
            <a:endParaRPr lang="en-GB" dirty="0" smtClean="0"/>
          </a:p>
          <a:p>
            <a:pPr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7584" y="6320933"/>
            <a:ext cx="7632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575757"/>
                </a:solidFill>
              </a:rPr>
              <a:t>This work was undertaken as part of the LACE Project, supported by the European Commission Seventh Framework Programme, grant 619424.</a:t>
            </a:r>
          </a:p>
        </p:txBody>
      </p:sp>
      <p:pic>
        <p:nvPicPr>
          <p:cNvPr id="7" name="Picture 6" descr="LACEweb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118" y="524127"/>
            <a:ext cx="1714500" cy="809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3095" y="46965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rgbClr val="596090"/>
                </a:solidFill>
              </a:rPr>
              <a:t>www.laceproject.eu</a:t>
            </a:r>
          </a:p>
          <a:p>
            <a:pPr algn="r"/>
            <a:r>
              <a:rPr lang="en-GB" sz="2400" dirty="0" smtClean="0">
                <a:solidFill>
                  <a:srgbClr val="596090"/>
                </a:solidFill>
              </a:rPr>
              <a:t>@</a:t>
            </a:r>
            <a:r>
              <a:rPr lang="en-GB" sz="2400" dirty="0" err="1" smtClean="0">
                <a:solidFill>
                  <a:srgbClr val="596090"/>
                </a:solidFill>
              </a:rPr>
              <a:t>laceproject</a:t>
            </a:r>
            <a:endParaRPr lang="en-GB" sz="2400" dirty="0">
              <a:solidFill>
                <a:srgbClr val="596090"/>
              </a:solidFill>
            </a:endParaRPr>
          </a:p>
        </p:txBody>
      </p:sp>
      <p:pic>
        <p:nvPicPr>
          <p:cNvPr id="12" name="Picture 11" descr="Twitter_logo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6980" y="898227"/>
            <a:ext cx="439696" cy="35747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C9B-1FF7-4E1D-A279-DCB53663E95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52" y="1214725"/>
            <a:ext cx="8640960" cy="47460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LACE introduction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Vision of 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Goals and objectives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Who we are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WP Activities (WP1 – WP8)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SIG LACE @ </a:t>
            </a:r>
            <a:r>
              <a:rPr lang="en-GB" dirty="0" err="1" smtClean="0"/>
              <a:t>SoLAR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C9B-1FF7-4E1D-A279-DCB53663E95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</a:t>
            </a:r>
            <a:r>
              <a:rPr lang="en-GB" smtClean="0"/>
              <a:t>– Final Review </a:t>
            </a:r>
            <a:r>
              <a:rPr lang="en-GB" dirty="0" smtClean="0"/>
              <a:t>– Luxembourg – 31 August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2" y="188640"/>
            <a:ext cx="9756576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Vision: Knowledge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0088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FF4821BF-F143-45F2-8366-C381B1781091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64088" y="3626480"/>
            <a:ext cx="3652500" cy="2898701"/>
            <a:chOff x="7227888" y="4584700"/>
            <a:chExt cx="8461375" cy="6715125"/>
          </a:xfrm>
        </p:grpSpPr>
        <p:sp>
          <p:nvSpPr>
            <p:cNvPr id="19" name="Ellipse 20"/>
            <p:cNvSpPr>
              <a:spLocks noChangeArrowheads="1"/>
            </p:cNvSpPr>
            <p:nvPr/>
          </p:nvSpPr>
          <p:spPr bwMode="auto">
            <a:xfrm>
              <a:off x="7227888" y="6383338"/>
              <a:ext cx="4987925" cy="4805362"/>
            </a:xfrm>
            <a:prstGeom prst="ellipse">
              <a:avLst/>
            </a:prstGeom>
            <a:solidFill>
              <a:schemeClr val="accent1">
                <a:alpha val="54117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" name="Ellipse 22"/>
            <p:cNvSpPr>
              <a:spLocks noChangeArrowheads="1"/>
            </p:cNvSpPr>
            <p:nvPr/>
          </p:nvSpPr>
          <p:spPr bwMode="auto">
            <a:xfrm>
              <a:off x="10848975" y="6653213"/>
              <a:ext cx="4840288" cy="4646612"/>
            </a:xfrm>
            <a:prstGeom prst="ellipse">
              <a:avLst/>
            </a:prstGeom>
            <a:solidFill>
              <a:srgbClr val="FFC000">
                <a:alpha val="54117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" name="Textfeld 25"/>
            <p:cNvSpPr txBox="1">
              <a:spLocks noChangeArrowheads="1"/>
            </p:cNvSpPr>
            <p:nvPr/>
          </p:nvSpPr>
          <p:spPr bwMode="auto">
            <a:xfrm>
              <a:off x="8660167" y="9232901"/>
              <a:ext cx="1355015" cy="926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2000" b="1" dirty="0" smtClean="0">
                  <a:latin typeface="Calibri" charset="0"/>
                </a:rPr>
                <a:t>K12</a:t>
              </a:r>
              <a:endParaRPr lang="de-DE" sz="2000" b="1" dirty="0">
                <a:latin typeface="Calibri" charset="0"/>
              </a:endParaRPr>
            </a:p>
          </p:txBody>
        </p:sp>
        <p:sp>
          <p:nvSpPr>
            <p:cNvPr id="22" name="Textfeld 26"/>
            <p:cNvSpPr txBox="1">
              <a:spLocks noChangeArrowheads="1"/>
            </p:cNvSpPr>
            <p:nvPr/>
          </p:nvSpPr>
          <p:spPr bwMode="auto">
            <a:xfrm>
              <a:off x="12232296" y="9162654"/>
              <a:ext cx="3087891" cy="926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2000" b="1" dirty="0" err="1" smtClean="0">
                  <a:latin typeface="Calibri" charset="0"/>
                </a:rPr>
                <a:t>Workplace</a:t>
              </a:r>
              <a:endParaRPr lang="de-DE" sz="2000" b="1" dirty="0">
                <a:latin typeface="Calibri" charset="0"/>
              </a:endParaRPr>
            </a:p>
          </p:txBody>
        </p:sp>
        <p:sp>
          <p:nvSpPr>
            <p:cNvPr id="23" name="Ellipse 21"/>
            <p:cNvSpPr>
              <a:spLocks noChangeArrowheads="1"/>
            </p:cNvSpPr>
            <p:nvPr/>
          </p:nvSpPr>
          <p:spPr bwMode="auto">
            <a:xfrm>
              <a:off x="8904288" y="4584700"/>
              <a:ext cx="5037137" cy="4751388"/>
            </a:xfrm>
            <a:prstGeom prst="ellipse">
              <a:avLst/>
            </a:prstGeom>
            <a:solidFill>
              <a:srgbClr val="92D050">
                <a:alpha val="7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4" name="Textfeld 23"/>
            <p:cNvSpPr txBox="1">
              <a:spLocks noChangeArrowheads="1"/>
            </p:cNvSpPr>
            <p:nvPr/>
          </p:nvSpPr>
          <p:spPr bwMode="auto">
            <a:xfrm>
              <a:off x="10925047" y="5321299"/>
              <a:ext cx="1092457" cy="926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2000" b="1" dirty="0" smtClean="0">
                  <a:latin typeface="Calibri" charset="0"/>
                </a:rPr>
                <a:t>HE</a:t>
              </a:r>
              <a:endParaRPr lang="de-DE" sz="2000" b="1" dirty="0">
                <a:latin typeface="Calibri" charset="0"/>
              </a:endParaRPr>
            </a:p>
          </p:txBody>
        </p:sp>
        <p:cxnSp>
          <p:nvCxnSpPr>
            <p:cNvPr id="25" name="Gerade Verbindung mit Pfeil 28"/>
            <p:cNvCxnSpPr>
              <a:cxnSpLocks noChangeShapeType="1"/>
            </p:cNvCxnSpPr>
            <p:nvPr/>
          </p:nvCxnSpPr>
          <p:spPr bwMode="auto">
            <a:xfrm flipH="1" flipV="1">
              <a:off x="11217275" y="7785100"/>
              <a:ext cx="350838" cy="73818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Gerade Verbindung mit Pfeil 30"/>
            <p:cNvCxnSpPr>
              <a:cxnSpLocks noChangeShapeType="1"/>
            </p:cNvCxnSpPr>
            <p:nvPr/>
          </p:nvCxnSpPr>
          <p:spPr bwMode="auto">
            <a:xfrm flipV="1">
              <a:off x="11577638" y="7821613"/>
              <a:ext cx="423862" cy="70167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Gerade Verbindung mit Pfeil 33"/>
            <p:cNvCxnSpPr>
              <a:cxnSpLocks noChangeShapeType="1"/>
            </p:cNvCxnSpPr>
            <p:nvPr/>
          </p:nvCxnSpPr>
          <p:spPr bwMode="auto">
            <a:xfrm flipH="1">
              <a:off x="10993438" y="8523288"/>
              <a:ext cx="581025" cy="522287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Gerade Verbindung mit Pfeil 36"/>
            <p:cNvCxnSpPr>
              <a:cxnSpLocks noChangeShapeType="1"/>
            </p:cNvCxnSpPr>
            <p:nvPr/>
          </p:nvCxnSpPr>
          <p:spPr bwMode="auto">
            <a:xfrm>
              <a:off x="11577638" y="8613775"/>
              <a:ext cx="0" cy="73977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Gerade Verbindung mit Pfeil 41"/>
            <p:cNvCxnSpPr>
              <a:cxnSpLocks noChangeShapeType="1"/>
            </p:cNvCxnSpPr>
            <p:nvPr/>
          </p:nvCxnSpPr>
          <p:spPr bwMode="auto">
            <a:xfrm>
              <a:off x="11577638" y="8523288"/>
              <a:ext cx="495300" cy="4699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42763" y="3789040"/>
            <a:ext cx="53213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1138" tIns="80569" rIns="161138" bIns="80569"/>
          <a:lstStyle>
            <a:lvl1pPr marL="334963" indent="-3349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80808"/>
              </a:buClr>
              <a:buFont typeface="Wingdings" charset="0"/>
              <a:buChar char="§"/>
            </a:pPr>
            <a:r>
              <a:rPr lang="en-US" sz="2000" dirty="0">
                <a:solidFill>
                  <a:srgbClr val="575757"/>
                </a:solidFill>
                <a:latin typeface="Calibri" charset="0"/>
                <a:cs typeface="Calibri" charset="0"/>
              </a:rPr>
              <a:t>Community-building through events &amp; communication channels/social media</a:t>
            </a:r>
            <a:br>
              <a:rPr lang="en-US" sz="2000" dirty="0">
                <a:solidFill>
                  <a:srgbClr val="575757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575757"/>
                </a:solidFill>
                <a:latin typeface="Calibri" charset="0"/>
                <a:cs typeface="Calibri" charset="0"/>
              </a:rPr>
              <a:t>(</a:t>
            </a:r>
            <a:r>
              <a:rPr lang="en-US" sz="2000" b="1" dirty="0">
                <a:solidFill>
                  <a:srgbClr val="575757"/>
                </a:solidFill>
                <a:latin typeface="Calibri" charset="0"/>
                <a:cs typeface="Calibri" charset="0"/>
              </a:rPr>
              <a:t>cross-</a:t>
            </a:r>
            <a:r>
              <a:rPr lang="en-US" sz="2000" b="1" dirty="0" smtClean="0">
                <a:solidFill>
                  <a:srgbClr val="575757"/>
                </a:solidFill>
                <a:latin typeface="Calibri" charset="0"/>
                <a:cs typeface="Calibri" charset="0"/>
              </a:rPr>
              <a:t>disciplinary HE, K12, Workplace</a:t>
            </a:r>
            <a:r>
              <a:rPr lang="en-US" sz="2000" dirty="0" smtClean="0">
                <a:solidFill>
                  <a:srgbClr val="575757"/>
                </a:solidFill>
                <a:latin typeface="Calibri" charset="0"/>
                <a:cs typeface="Calibri" charset="0"/>
              </a:rPr>
              <a:t>) </a:t>
            </a:r>
            <a:endParaRPr lang="en-US" sz="2000" dirty="0">
              <a:solidFill>
                <a:srgbClr val="575757"/>
              </a:solidFill>
              <a:latin typeface="Calibri" charset="0"/>
              <a:cs typeface="Calibri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80808"/>
              </a:buClr>
              <a:buFont typeface="Wingdings" charset="0"/>
              <a:buChar char="§"/>
            </a:pPr>
            <a:r>
              <a:rPr lang="en-US" sz="2000" dirty="0">
                <a:solidFill>
                  <a:srgbClr val="575757"/>
                </a:solidFill>
                <a:latin typeface="Calibri" charset="0"/>
                <a:cs typeface="Calibri" charset="0"/>
              </a:rPr>
              <a:t>Organized / Contributed 67 events (tutorials, workshops, conferences, etc</a:t>
            </a:r>
            <a:r>
              <a:rPr lang="en-US" sz="2000" dirty="0" smtClean="0">
                <a:solidFill>
                  <a:srgbClr val="575757"/>
                </a:solidFill>
                <a:latin typeface="Calibri" charset="0"/>
                <a:cs typeface="Calibri" charset="0"/>
              </a:rPr>
              <a:t>.)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80808"/>
              </a:buClr>
              <a:buFont typeface="Wingdings" charset="0"/>
              <a:buChar char="§"/>
            </a:pPr>
            <a:r>
              <a:rPr lang="en-US" sz="2000" dirty="0" smtClean="0">
                <a:solidFill>
                  <a:srgbClr val="575757"/>
                </a:solidFill>
                <a:latin typeface="Calibri" charset="0"/>
                <a:cs typeface="Calibri" charset="0"/>
              </a:rPr>
              <a:t>Knowledge transfer &amp; best practice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264160" y="724952"/>
            <a:ext cx="890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5702" indent="-335702" eaLnBrk="0" hangingPunct="0">
              <a:spcAft>
                <a:spcPts val="1199"/>
              </a:spcAft>
              <a:buClr>
                <a:srgbClr val="080808"/>
              </a:buClr>
              <a:defRPr/>
            </a:pPr>
            <a:r>
              <a:rPr lang="en-US" b="1" kern="0" dirty="0" smtClean="0">
                <a:solidFill>
                  <a:srgbClr val="575757"/>
                </a:solidFill>
                <a:latin typeface="Calibri" pitchFamily="34" charset="0"/>
                <a:cs typeface="Calibri" pitchFamily="34" charset="0"/>
              </a:rPr>
              <a:t>	European </a:t>
            </a:r>
            <a:r>
              <a:rPr lang="en-US" b="1" kern="0" dirty="0">
                <a:solidFill>
                  <a:srgbClr val="575757"/>
                </a:solidFill>
                <a:latin typeface="Calibri" pitchFamily="34" charset="0"/>
                <a:cs typeface="Calibri" pitchFamily="34" charset="0"/>
              </a:rPr>
              <a:t>support action </a:t>
            </a:r>
            <a:r>
              <a:rPr lang="en-US" kern="0" dirty="0">
                <a:solidFill>
                  <a:srgbClr val="575757"/>
                </a:solidFill>
                <a:latin typeface="Calibri" pitchFamily="34" charset="0"/>
                <a:cs typeface="Calibri" pitchFamily="34" charset="0"/>
              </a:rPr>
              <a:t>aimed at </a:t>
            </a:r>
            <a:r>
              <a:rPr lang="en-US" b="1" kern="0" dirty="0">
                <a:solidFill>
                  <a:srgbClr val="575757"/>
                </a:solidFill>
                <a:latin typeface="Calibri" pitchFamily="34" charset="0"/>
                <a:cs typeface="Calibri" pitchFamily="34" charset="0"/>
              </a:rPr>
              <a:t>integrate communities </a:t>
            </a:r>
            <a:r>
              <a:rPr lang="en-US" kern="0" dirty="0">
                <a:solidFill>
                  <a:srgbClr val="575757"/>
                </a:solidFill>
                <a:latin typeface="Calibri" pitchFamily="34" charset="0"/>
                <a:cs typeface="Calibri" pitchFamily="34" charset="0"/>
              </a:rPr>
              <a:t>working </a:t>
            </a:r>
            <a:r>
              <a:rPr lang="en-US" b="1" kern="0" dirty="0">
                <a:solidFill>
                  <a:srgbClr val="575757"/>
                </a:solidFill>
                <a:latin typeface="Calibri" pitchFamily="34" charset="0"/>
                <a:cs typeface="Calibri" pitchFamily="34" charset="0"/>
              </a:rPr>
              <a:t>on LA from schools</a:t>
            </a:r>
            <a:r>
              <a:rPr lang="en-US" b="1" kern="0" dirty="0" smtClean="0">
                <a:solidFill>
                  <a:srgbClr val="575757"/>
                </a:solidFill>
                <a:latin typeface="Calibri" pitchFamily="34" charset="0"/>
                <a:cs typeface="Calibri" pitchFamily="34" charset="0"/>
              </a:rPr>
              <a:t>, workplace </a:t>
            </a:r>
            <a:r>
              <a:rPr lang="en-US" b="1" kern="0" dirty="0">
                <a:solidFill>
                  <a:srgbClr val="575757"/>
                </a:solidFill>
                <a:latin typeface="Calibri" pitchFamily="34" charset="0"/>
                <a:cs typeface="Calibri" pitchFamily="34" charset="0"/>
              </a:rPr>
              <a:t>and universities </a:t>
            </a:r>
          </a:p>
        </p:txBody>
      </p:sp>
      <p:pic>
        <p:nvPicPr>
          <p:cNvPr id="39" name="Picture 38" descr="Screen Shot 2015-02-02 at 12.25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46" y="1514689"/>
            <a:ext cx="3290064" cy="19701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8" name="Picture 37" descr="Screen Shot 2015-02-02 at 12.37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1" y="1524000"/>
            <a:ext cx="2919621" cy="1950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544" y="1524398"/>
            <a:ext cx="2532696" cy="1950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5280" y="1524000"/>
            <a:ext cx="3342136" cy="19202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</a:t>
            </a:r>
            <a:r>
              <a:rPr lang="en-GB" smtClean="0"/>
              <a:t>– Final Review </a:t>
            </a:r>
            <a:r>
              <a:rPr lang="en-GB" dirty="0" smtClean="0"/>
              <a:t>– Luxembourg – 31 August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3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AI Big Picture v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3333" y="5134042"/>
            <a:ext cx="3437913" cy="43185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32448" y="2348880"/>
            <a:ext cx="5148064" cy="2808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110" y="44624"/>
            <a:ext cx="8640960" cy="1073661"/>
          </a:xfrm>
        </p:spPr>
        <p:txBody>
          <a:bodyPr>
            <a:normAutofit/>
          </a:bodyPr>
          <a:lstStyle/>
          <a:p>
            <a:r>
              <a:rPr lang="en-US" dirty="0" smtClean="0"/>
              <a:t>LACE Goals and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0088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FF4821BF-F143-45F2-8366-C381B178109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8957" y="821567"/>
            <a:ext cx="33843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42662B"/>
                </a:solidFill>
              </a:rPr>
              <a:t>Objective 1 – Promote knowledge creation and </a:t>
            </a:r>
            <a:r>
              <a:rPr lang="en-US" sz="2000" b="1" dirty="0" smtClean="0">
                <a:solidFill>
                  <a:srgbClr val="42662B"/>
                </a:solidFill>
              </a:rPr>
              <a:t>exchange</a:t>
            </a:r>
            <a:r>
              <a:rPr lang="en-US" sz="2000" b="1" dirty="0">
                <a:solidFill>
                  <a:srgbClr val="42662B"/>
                </a:solidFill>
              </a:rPr>
              <a:t/>
            </a:r>
            <a:br>
              <a:rPr lang="en-US" sz="2000" b="1" dirty="0">
                <a:solidFill>
                  <a:srgbClr val="42662B"/>
                </a:solidFill>
              </a:rPr>
            </a:br>
            <a:endParaRPr lang="en-US" sz="2000" b="1" dirty="0" smtClean="0">
              <a:solidFill>
                <a:srgbClr val="42662B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42662B"/>
                </a:solidFill>
              </a:rPr>
              <a:t>Objective 2 – Increase the evidence base (accelerate beneficial uptake of LA)</a:t>
            </a:r>
            <a:br>
              <a:rPr lang="en-US" sz="2000" b="1" dirty="0" smtClean="0">
                <a:solidFill>
                  <a:srgbClr val="42662B"/>
                </a:solidFill>
              </a:rPr>
            </a:br>
            <a:r>
              <a:rPr lang="en-US" sz="2000" b="1" dirty="0" smtClean="0">
                <a:solidFill>
                  <a:srgbClr val="42662B"/>
                </a:solidFill>
              </a:rPr>
              <a:t/>
            </a:r>
            <a:br>
              <a:rPr lang="en-US" sz="2000" b="1" dirty="0" smtClean="0">
                <a:solidFill>
                  <a:srgbClr val="42662B"/>
                </a:solidFill>
              </a:rPr>
            </a:br>
            <a:r>
              <a:rPr lang="en-US" sz="2000" b="1" dirty="0" smtClean="0">
                <a:solidFill>
                  <a:srgbClr val="42662B"/>
                </a:solidFill>
              </a:rPr>
              <a:t>Objective 3 – Contribute to the definition of future directions (</a:t>
            </a:r>
            <a:r>
              <a:rPr lang="en-US" sz="1200" b="1" dirty="0" smtClean="0">
                <a:solidFill>
                  <a:srgbClr val="42662B"/>
                </a:solidFill>
              </a:rPr>
              <a:t>teachers, researchers, policy makers and institutional managers</a:t>
            </a:r>
            <a:r>
              <a:rPr lang="en-US" sz="2000" b="1" dirty="0" smtClean="0">
                <a:solidFill>
                  <a:srgbClr val="42662B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solidFill>
                <a:srgbClr val="42662B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42662B"/>
                </a:solidFill>
              </a:rPr>
              <a:t>Objective </a:t>
            </a:r>
            <a:r>
              <a:rPr lang="en-US" sz="2000" b="1" dirty="0">
                <a:solidFill>
                  <a:srgbClr val="42662B"/>
                </a:solidFill>
              </a:rPr>
              <a:t>4 – Build consensus on </a:t>
            </a:r>
            <a:r>
              <a:rPr lang="en-US" sz="2000" b="1" dirty="0" smtClean="0">
                <a:solidFill>
                  <a:srgbClr val="42662B"/>
                </a:solidFill>
              </a:rPr>
              <a:t>inter-operability </a:t>
            </a:r>
            <a:r>
              <a:rPr lang="en-US" sz="2000" b="1" dirty="0">
                <a:solidFill>
                  <a:srgbClr val="42662B"/>
                </a:solidFill>
              </a:rPr>
              <a:t>and data sharing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111" y="860994"/>
            <a:ext cx="2866832" cy="16125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</a:t>
            </a:r>
            <a:r>
              <a:rPr lang="en-GB" smtClean="0"/>
              <a:t>– Final Review </a:t>
            </a:r>
            <a:r>
              <a:rPr lang="en-GB" dirty="0" smtClean="0"/>
              <a:t>– Luxembourg – 31 August 2016</a:t>
            </a:r>
            <a:endParaRPr lang="en-GB" dirty="0"/>
          </a:p>
        </p:txBody>
      </p:sp>
      <p:pic>
        <p:nvPicPr>
          <p:cNvPr id="13" name="Picture 12" descr="Screen Shot 2015-02-03 at 10.39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11" y="2619631"/>
            <a:ext cx="4148665" cy="24566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6428178" y="2599742"/>
            <a:ext cx="2376264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Evidence Hub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36943" y="813558"/>
            <a:ext cx="2376264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EP4LA Workshops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75661" y="5444616"/>
            <a:ext cx="2376264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Interoperability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23" y="291163"/>
            <a:ext cx="7973692" cy="655272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" y="288719"/>
            <a:ext cx="9042400" cy="1073661"/>
          </a:xfrm>
        </p:spPr>
        <p:txBody>
          <a:bodyPr>
            <a:noAutofit/>
          </a:bodyPr>
          <a:lstStyle/>
          <a:p>
            <a:r>
              <a:rPr lang="en-US" sz="4000" dirty="0" smtClean="0"/>
              <a:t>Fulfilling </a:t>
            </a:r>
            <a:br>
              <a:rPr lang="en-US" sz="4000" dirty="0" smtClean="0"/>
            </a:br>
            <a:r>
              <a:rPr lang="en-US" sz="4000" dirty="0" smtClean="0"/>
              <a:t>the</a:t>
            </a:r>
            <a:r>
              <a:rPr lang="en-US" sz="4000" dirty="0"/>
              <a:t> </a:t>
            </a:r>
            <a:r>
              <a:rPr lang="en-US" sz="4000" dirty="0" smtClean="0"/>
              <a:t>Vision</a:t>
            </a:r>
            <a:endParaRPr lang="en-US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0088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FF4821BF-F143-45F2-8366-C381B178109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729018" y="705555"/>
            <a:ext cx="1481759" cy="70555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Planning for the future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7997" y="745159"/>
            <a:ext cx="1418225" cy="63773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Supporting roll-out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2202" y="719667"/>
            <a:ext cx="1425909" cy="69144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Ethical practice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78737" y="4416779"/>
            <a:ext cx="2744373" cy="2243666"/>
            <a:chOff x="3643951" y="3262709"/>
            <a:chExt cx="1875389" cy="1532845"/>
          </a:xfrm>
        </p:grpSpPr>
        <p:sp>
          <p:nvSpPr>
            <p:cNvPr id="26" name="Rectangle 25"/>
            <p:cNvSpPr/>
            <p:nvPr/>
          </p:nvSpPr>
          <p:spPr>
            <a:xfrm>
              <a:off x="3643951" y="3630683"/>
              <a:ext cx="1875388" cy="1164871"/>
            </a:xfrm>
            <a:prstGeom prst="rect">
              <a:avLst/>
            </a:prstGeom>
            <a:solidFill>
              <a:srgbClr val="DEF2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Research: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Evidence Hub, EFLA Framework</a:t>
              </a:r>
            </a:p>
            <a:p>
              <a:r>
                <a:rPr lang="en-US" sz="1400" b="1" dirty="0" smtClean="0">
                  <a:solidFill>
                    <a:srgbClr val="000000"/>
                  </a:solidFill>
                </a:rPr>
                <a:t>Policy: </a:t>
              </a:r>
            </a:p>
            <a:p>
              <a:r>
                <a:rPr lang="en-US" sz="1400" dirty="0" err="1" smtClean="0">
                  <a:solidFill>
                    <a:srgbClr val="000000"/>
                  </a:solidFill>
                </a:rPr>
                <a:t>SoLAR</a:t>
              </a:r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</a:rPr>
                <a:t>Flare Events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Annual meeting @ BETT</a:t>
              </a:r>
            </a:p>
            <a:p>
              <a:r>
                <a:rPr lang="en-US" sz="1400" b="1" dirty="0">
                  <a:solidFill>
                    <a:srgbClr val="000000"/>
                  </a:solidFill>
                </a:rPr>
                <a:t>New Practice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:</a:t>
              </a:r>
              <a:endParaRPr lang="en-US" sz="1400" dirty="0">
                <a:solidFill>
                  <a:srgbClr val="000000"/>
                </a:solidFill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LAK16 &amp;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SoLAR</a:t>
              </a:r>
              <a:r>
                <a:rPr lang="en-US" sz="1400" dirty="0" smtClean="0">
                  <a:solidFill>
                    <a:srgbClr val="000000"/>
                  </a:solidFill>
                </a:rPr>
                <a:t>,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Apereo</a:t>
              </a:r>
              <a:r>
                <a:rPr lang="en-US" sz="1400" dirty="0" smtClean="0">
                  <a:solidFill>
                    <a:srgbClr val="000000"/>
                  </a:solidFill>
                </a:rPr>
                <a:t> collaboration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43952" y="3262709"/>
              <a:ext cx="1875388" cy="3679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Research &amp; Policy &amp; Practice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62889" y="1749779"/>
            <a:ext cx="2737555" cy="2441219"/>
            <a:chOff x="6462889" y="1749779"/>
            <a:chExt cx="2737555" cy="2441219"/>
          </a:xfrm>
        </p:grpSpPr>
        <p:grpSp>
          <p:nvGrpSpPr>
            <p:cNvPr id="22" name="Group 21"/>
            <p:cNvGrpSpPr/>
            <p:nvPr/>
          </p:nvGrpSpPr>
          <p:grpSpPr>
            <a:xfrm>
              <a:off x="6900333" y="1749779"/>
              <a:ext cx="2300111" cy="2441219"/>
              <a:chOff x="4998619" y="1089597"/>
              <a:chExt cx="1889498" cy="171085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012729" y="1457572"/>
                <a:ext cx="1875388" cy="1342877"/>
              </a:xfrm>
              <a:prstGeom prst="rect">
                <a:avLst/>
              </a:prstGeom>
              <a:solidFill>
                <a:srgbClr val="DEF2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</a:rPr>
                  <a:t>Research: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1400" dirty="0" smtClean="0">
                    <a:solidFill>
                      <a:srgbClr val="000000"/>
                    </a:solidFill>
                  </a:rPr>
                </a:br>
                <a:r>
                  <a:rPr lang="en-US" sz="1400" dirty="0" smtClean="0">
                    <a:solidFill>
                      <a:srgbClr val="000000"/>
                    </a:solidFill>
                  </a:rPr>
                  <a:t>Visions </a:t>
                </a:r>
                <a:r>
                  <a:rPr lang="en-US" sz="1400" dirty="0">
                    <a:solidFill>
                      <a:srgbClr val="000000"/>
                    </a:solidFill>
                  </a:rPr>
                  <a:t>of the Future study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Workshops </a:t>
                </a:r>
                <a:r>
                  <a:rPr lang="en-US" sz="1400" dirty="0">
                    <a:solidFill>
                      <a:srgbClr val="000000"/>
                    </a:solidFill>
                  </a:rPr>
                  <a:t>on the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Visions</a:t>
                </a:r>
              </a:p>
              <a:p>
                <a:r>
                  <a:rPr lang="en-US" sz="1400" b="1" dirty="0" smtClean="0">
                    <a:solidFill>
                      <a:srgbClr val="000000"/>
                    </a:solidFill>
                  </a:rPr>
                  <a:t>Policy:</a:t>
                </a:r>
                <a:endParaRPr lang="en-US" sz="1400" b="1" dirty="0">
                  <a:solidFill>
                    <a:srgbClr val="000000"/>
                  </a:solidFill>
                </a:endParaRPr>
              </a:p>
              <a:p>
                <a:r>
                  <a:rPr lang="en-US" sz="1400" dirty="0">
                    <a:solidFill>
                      <a:srgbClr val="000000"/>
                    </a:solidFill>
                  </a:rPr>
                  <a:t>Brussels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Policy development</a:t>
                </a:r>
              </a:p>
              <a:p>
                <a:r>
                  <a:rPr lang="en-US" sz="1400" b="1" dirty="0" smtClean="0">
                    <a:solidFill>
                      <a:srgbClr val="000000"/>
                    </a:solidFill>
                  </a:rPr>
                  <a:t>New Practice:</a:t>
                </a:r>
                <a:endParaRPr lang="en-US" sz="1400" b="1" dirty="0">
                  <a:solidFill>
                    <a:srgbClr val="000000"/>
                  </a:solidFill>
                </a:endParaRPr>
              </a:p>
              <a:p>
                <a:r>
                  <a:rPr lang="en-US" sz="1400" dirty="0">
                    <a:solidFill>
                      <a:srgbClr val="000000"/>
                    </a:solidFill>
                  </a:rPr>
                  <a:t>Feed-through to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other LA projects - LAEP, SHEILA, LS4U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998619" y="1089597"/>
                <a:ext cx="1875388" cy="3679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Research &amp; Policy &amp; Practice</a:t>
                </a:r>
              </a:p>
            </p:txBody>
          </p:sp>
        </p:grpSp>
        <p:cxnSp>
          <p:nvCxnSpPr>
            <p:cNvPr id="8" name="Straight Connector 7"/>
            <p:cNvCxnSpPr>
              <a:endCxn id="23" idx="1"/>
            </p:cNvCxnSpPr>
            <p:nvPr/>
          </p:nvCxnSpPr>
          <p:spPr>
            <a:xfrm>
              <a:off x="6519333" y="2455333"/>
              <a:ext cx="398176" cy="77758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23" idx="1"/>
            </p:cNvCxnSpPr>
            <p:nvPr/>
          </p:nvCxnSpPr>
          <p:spPr>
            <a:xfrm>
              <a:off x="6462889" y="3217333"/>
              <a:ext cx="454620" cy="1558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3" idx="1"/>
            </p:cNvCxnSpPr>
            <p:nvPr/>
          </p:nvCxnSpPr>
          <p:spPr>
            <a:xfrm flipV="1">
              <a:off x="6505222" y="3232922"/>
              <a:ext cx="412287" cy="7746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>
            <a:off x="4910667" y="2469444"/>
            <a:ext cx="1114777" cy="19191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82444" y="4106333"/>
            <a:ext cx="1114778" cy="3104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984946" y="2413000"/>
            <a:ext cx="2490159" cy="4374444"/>
            <a:chOff x="2984946" y="2413000"/>
            <a:chExt cx="2490159" cy="4374444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302000" y="2413000"/>
              <a:ext cx="14111" cy="2413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2984946" y="4367871"/>
              <a:ext cx="2490159" cy="2419573"/>
              <a:chOff x="3643951" y="3262708"/>
              <a:chExt cx="1875389" cy="153284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643951" y="3630683"/>
                <a:ext cx="1875388" cy="1164871"/>
              </a:xfrm>
              <a:prstGeom prst="rect">
                <a:avLst/>
              </a:prstGeom>
              <a:solidFill>
                <a:srgbClr val="DEF2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</a:rPr>
                  <a:t>Research: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EP4LA workshops</a:t>
                </a:r>
              </a:p>
              <a:p>
                <a:r>
                  <a:rPr lang="en-US" sz="1400" b="1" dirty="0" smtClean="0">
                    <a:solidFill>
                      <a:srgbClr val="000000"/>
                    </a:solidFill>
                  </a:rPr>
                  <a:t>Policy: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JLA SI EP4LA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LACE review</a:t>
                </a:r>
              </a:p>
              <a:p>
                <a:r>
                  <a:rPr lang="en-US" sz="1400" b="1" dirty="0" smtClean="0">
                    <a:solidFill>
                      <a:srgbClr val="000000"/>
                    </a:solidFill>
                  </a:rPr>
                  <a:t>New Practice:</a:t>
                </a:r>
                <a:endParaRPr lang="en-US" sz="1400" b="1" dirty="0">
                  <a:solidFill>
                    <a:srgbClr val="000000"/>
                  </a:solidFill>
                </a:endParaRPr>
              </a:p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DELICATE checklist</a:t>
                </a:r>
                <a:endParaRPr lang="en-US" sz="1400" dirty="0">
                  <a:solidFill>
                    <a:srgbClr val="000000"/>
                  </a:solidFill>
                </a:endParaRPr>
              </a:p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Project: Lea’s Box, SHEILA, LAEP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643952" y="3262708"/>
                <a:ext cx="1875388" cy="3679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FFFFFF"/>
                    </a:solidFill>
                  </a:rPr>
                  <a:t>Research &amp; </a:t>
                </a:r>
                <a:r>
                  <a:rPr lang="en-US" sz="1400" dirty="0" smtClean="0">
                    <a:solidFill>
                      <a:srgbClr val="FFFFFF"/>
                    </a:solidFill>
                  </a:rPr>
                  <a:t>Policy &amp; Practice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230457" y="3189111"/>
            <a:ext cx="3043322" cy="3527778"/>
            <a:chOff x="230457" y="3189111"/>
            <a:chExt cx="3043322" cy="3527778"/>
          </a:xfrm>
        </p:grpSpPr>
        <p:grpSp>
          <p:nvGrpSpPr>
            <p:cNvPr id="47" name="Group 46"/>
            <p:cNvGrpSpPr/>
            <p:nvPr/>
          </p:nvGrpSpPr>
          <p:grpSpPr>
            <a:xfrm>
              <a:off x="230457" y="4661383"/>
              <a:ext cx="2490159" cy="2055506"/>
              <a:chOff x="3643951" y="3262708"/>
              <a:chExt cx="1875389" cy="200315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643951" y="3630683"/>
                <a:ext cx="1875388" cy="1635180"/>
              </a:xfrm>
              <a:prstGeom prst="rect">
                <a:avLst/>
              </a:prstGeom>
              <a:solidFill>
                <a:srgbClr val="DEF2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>
                    <a:solidFill>
                      <a:srgbClr val="000000"/>
                    </a:solidFill>
                  </a:rPr>
                  <a:t>Research</a:t>
                </a:r>
                <a:r>
                  <a:rPr lang="en-US" sz="1400" b="1" dirty="0" smtClean="0">
                    <a:solidFill>
                      <a:srgbClr val="000000"/>
                    </a:solidFill>
                  </a:rPr>
                  <a:t>:</a:t>
                </a:r>
                <a:br>
                  <a:rPr lang="en-US" sz="1400" b="1" dirty="0" smtClean="0">
                    <a:solidFill>
                      <a:srgbClr val="000000"/>
                    </a:solidFill>
                  </a:rPr>
                </a:br>
                <a:r>
                  <a:rPr lang="en-US" sz="1400" dirty="0" smtClean="0">
                    <a:solidFill>
                      <a:srgbClr val="000000"/>
                    </a:solidFill>
                  </a:rPr>
                  <a:t>Interoperability</a:t>
                </a:r>
              </a:p>
              <a:p>
                <a:r>
                  <a:rPr lang="en-US" sz="1400" dirty="0" err="1" smtClean="0">
                    <a:solidFill>
                      <a:srgbClr val="000000"/>
                    </a:solidFill>
                  </a:rPr>
                  <a:t>xAPI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profiles</a:t>
                </a:r>
                <a:endParaRPr lang="en-US" sz="1400" dirty="0">
                  <a:solidFill>
                    <a:srgbClr val="000000"/>
                  </a:solidFill>
                </a:endParaRPr>
              </a:p>
              <a:p>
                <a:r>
                  <a:rPr lang="en-US" sz="1400" b="1" dirty="0" smtClean="0">
                    <a:solidFill>
                      <a:srgbClr val="000000"/>
                    </a:solidFill>
                  </a:rPr>
                  <a:t>Policy:</a:t>
                </a:r>
                <a:br>
                  <a:rPr lang="en-US" sz="1400" b="1" dirty="0" smtClean="0">
                    <a:solidFill>
                      <a:srgbClr val="000000"/>
                    </a:solidFill>
                  </a:rPr>
                </a:br>
                <a:r>
                  <a:rPr lang="en-US" sz="1400" dirty="0" smtClean="0">
                    <a:solidFill>
                      <a:srgbClr val="000000"/>
                    </a:solidFill>
                  </a:rPr>
                  <a:t>LAW Manifesto &amp; Profile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LACE Reviews</a:t>
                </a:r>
                <a:endParaRPr lang="en-US" sz="1400" dirty="0">
                  <a:solidFill>
                    <a:srgbClr val="000000"/>
                  </a:solidFill>
                </a:endParaRPr>
              </a:p>
              <a:p>
                <a:r>
                  <a:rPr lang="en-US" sz="1400" b="1" dirty="0" smtClean="0">
                    <a:solidFill>
                      <a:srgbClr val="000000"/>
                    </a:solidFill>
                  </a:rPr>
                  <a:t>New </a:t>
                </a:r>
                <a:r>
                  <a:rPr lang="en-US" sz="1400" b="1" dirty="0">
                    <a:solidFill>
                      <a:srgbClr val="000000"/>
                    </a:solidFill>
                  </a:rPr>
                  <a:t>Practice</a:t>
                </a:r>
                <a:r>
                  <a:rPr lang="en-US" sz="1400" b="1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r>
                  <a:rPr lang="en-US" sz="1400" dirty="0" err="1" smtClean="0">
                    <a:solidFill>
                      <a:srgbClr val="000000"/>
                    </a:solidFill>
                  </a:rPr>
                  <a:t>xAPI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rgbClr val="000000"/>
                    </a:solidFill>
                  </a:rPr>
                  <a:t>standardisation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643952" y="3262708"/>
                <a:ext cx="1875388" cy="3679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FFFFFF"/>
                    </a:solidFill>
                  </a:rPr>
                  <a:t>Research &amp; Policy &amp; Practice</a:t>
                </a:r>
              </a:p>
            </p:txBody>
          </p:sp>
        </p:grpSp>
        <p:cxnSp>
          <p:nvCxnSpPr>
            <p:cNvPr id="38" name="Straight Connector 37"/>
            <p:cNvCxnSpPr>
              <a:endCxn id="49" idx="0"/>
            </p:cNvCxnSpPr>
            <p:nvPr/>
          </p:nvCxnSpPr>
          <p:spPr>
            <a:xfrm flipH="1">
              <a:off x="1475537" y="4106333"/>
              <a:ext cx="1798242" cy="5550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49" idx="0"/>
            </p:cNvCxnSpPr>
            <p:nvPr/>
          </p:nvCxnSpPr>
          <p:spPr>
            <a:xfrm flipH="1">
              <a:off x="1475537" y="3189111"/>
              <a:ext cx="1798241" cy="14722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00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5" descr="D:\Data\KMI_Mixed\Proposals\LinkedEducation-SA\Negotiations-StrategicSummary-NCP\Negotiation&amp;NEF documents\presentation\Bucarest_in_Europe_ma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975"/>
          <a:stretch>
            <a:fillRect/>
          </a:stretch>
        </p:blipFill>
        <p:spPr bwMode="auto">
          <a:xfrm>
            <a:off x="4449762" y="553764"/>
            <a:ext cx="4694238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lke 36"/>
          <p:cNvSpPr/>
          <p:nvPr/>
        </p:nvSpPr>
        <p:spPr bwMode="auto">
          <a:xfrm>
            <a:off x="112436" y="764704"/>
            <a:ext cx="8996068" cy="5472608"/>
          </a:xfrm>
          <a:prstGeom prst="cloud">
            <a:avLst/>
          </a:prstGeom>
          <a:solidFill>
            <a:schemeClr val="bg1">
              <a:alpha val="6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6" tIns="45718" rIns="91436" bIns="45718"/>
          <a:lstStyle/>
          <a:p>
            <a:pPr>
              <a:defRPr/>
            </a:pPr>
            <a:endParaRPr lang="de-DE" dirty="0"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7" y="175982"/>
            <a:ext cx="8332336" cy="136207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Who we are (80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dirty="0" smtClean="0"/>
              <a:t>Ass. Partners)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0088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FF4821BF-F143-45F2-8366-C381B178109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 descr="S2.05_KENSpLogo2_Paars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509120"/>
            <a:ext cx="1189179" cy="216024"/>
          </a:xfrm>
          <a:prstGeom prst="rect">
            <a:avLst/>
          </a:prstGeom>
        </p:spPr>
      </p:pic>
      <p:pic>
        <p:nvPicPr>
          <p:cNvPr id="10" name="Picture 9" descr="Skolverket 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869160"/>
            <a:ext cx="1440160" cy="407505"/>
          </a:xfrm>
          <a:prstGeom prst="rect">
            <a:avLst/>
          </a:prstGeom>
        </p:spPr>
      </p:pic>
      <p:sp>
        <p:nvSpPr>
          <p:cNvPr id="11" name="Textfeld 47"/>
          <p:cNvSpPr txBox="1"/>
          <p:nvPr/>
        </p:nvSpPr>
        <p:spPr>
          <a:xfrm>
            <a:off x="6516216" y="764704"/>
            <a:ext cx="1546321" cy="3693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de-DE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LACE Network</a:t>
            </a:r>
            <a:endParaRPr lang="de-DE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560062" cy="5040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327715" cy="5040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2915816" y="2492896"/>
            <a:ext cx="3096344" cy="30963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48"/>
          <p:cNvSpPr txBox="1"/>
          <p:nvPr/>
        </p:nvSpPr>
        <p:spPr>
          <a:xfrm>
            <a:off x="3563888" y="2492896"/>
            <a:ext cx="1824267" cy="369328"/>
          </a:xfrm>
          <a:prstGeom prst="rect">
            <a:avLst/>
          </a:prstGeom>
          <a:solidFill>
            <a:srgbClr val="4F6228"/>
          </a:solidFill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de-DE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LACE </a:t>
            </a:r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Consortium</a:t>
            </a:r>
            <a:endParaRPr lang="de-DE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2996952"/>
            <a:ext cx="541908" cy="541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8" name="Picture 7" descr="Screen Shot 2014-09-15 at 20.00.31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365104"/>
            <a:ext cx="521640" cy="504056"/>
          </a:xfrm>
          <a:prstGeom prst="rect">
            <a:avLst/>
          </a:prstGeom>
        </p:spPr>
      </p:pic>
      <p:pic>
        <p:nvPicPr>
          <p:cNvPr id="23" name="Picture 22" descr="Screen Shot 2014-09-15 at 20.19.0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573016"/>
            <a:ext cx="504056" cy="5655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861048"/>
            <a:ext cx="665989" cy="4994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1920" y="3573016"/>
            <a:ext cx="1023092" cy="804416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8721" y="2083886"/>
            <a:ext cx="8966749" cy="4668530"/>
            <a:chOff x="18721" y="2083886"/>
            <a:chExt cx="8966749" cy="466853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2436" y="2083886"/>
              <a:ext cx="1834006" cy="611335"/>
            </a:xfrm>
            <a:prstGeom prst="rect">
              <a:avLst/>
            </a:prstGeom>
          </p:spPr>
        </p:pic>
        <p:pic>
          <p:nvPicPr>
            <p:cNvPr id="53" name="Bild 10" descr="linkedUp_logo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6093296"/>
              <a:ext cx="182118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721" y="5661248"/>
              <a:ext cx="1997023" cy="5760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47826" y="6206316"/>
              <a:ext cx="5080000" cy="5461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51520" y="1239272"/>
            <a:ext cx="11449272" cy="4675976"/>
            <a:chOff x="251520" y="1239272"/>
            <a:chExt cx="11449272" cy="4675976"/>
          </a:xfrm>
        </p:grpSpPr>
        <p:grpSp>
          <p:nvGrpSpPr>
            <p:cNvPr id="57" name="Group 56"/>
            <p:cNvGrpSpPr/>
            <p:nvPr/>
          </p:nvGrpSpPr>
          <p:grpSpPr>
            <a:xfrm>
              <a:off x="251520" y="1239272"/>
              <a:ext cx="11449272" cy="4675976"/>
              <a:chOff x="251520" y="1239272"/>
              <a:chExt cx="11449272" cy="4675976"/>
            </a:xfrm>
          </p:grpSpPr>
          <p:pic>
            <p:nvPicPr>
              <p:cNvPr id="36" name="Picture 35" descr="Screen Shot 2014-09-16 at 11.30.21.png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56176" y="4221088"/>
                <a:ext cx="1363009" cy="360040"/>
              </a:xfrm>
              <a:prstGeom prst="rect">
                <a:avLst/>
              </a:prstGeom>
            </p:spPr>
          </p:pic>
          <p:pic>
            <p:nvPicPr>
              <p:cNvPr id="42" name="Picture 41" descr="Screen Shot 2014-09-16 at 14.15.42.png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6216" y="4653136"/>
                <a:ext cx="704078" cy="864096"/>
              </a:xfrm>
              <a:prstGeom prst="rect">
                <a:avLst/>
              </a:prstGeom>
            </p:spPr>
          </p:pic>
          <p:grpSp>
            <p:nvGrpSpPr>
              <p:cNvPr id="50" name="Group 49"/>
              <p:cNvGrpSpPr/>
              <p:nvPr/>
            </p:nvGrpSpPr>
            <p:grpSpPr>
              <a:xfrm>
                <a:off x="251520" y="1239272"/>
                <a:ext cx="11449272" cy="4675976"/>
                <a:chOff x="251520" y="1239272"/>
                <a:chExt cx="11449272" cy="4675976"/>
              </a:xfrm>
            </p:grpSpPr>
            <p:pic>
              <p:nvPicPr>
                <p:cNvPr id="14" name="Picture 5"/>
                <p:cNvPicPr>
                  <a:picLocks noChangeAspect="1" noChangeArrowheads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0062" y="3722647"/>
                  <a:ext cx="649610" cy="3544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2"/>
                <p:cNvPicPr>
                  <a:picLocks noChangeAspect="1" noChangeArrowheads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4328" y="2060848"/>
                  <a:ext cx="792088" cy="5244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4168" y="1484784"/>
                  <a:ext cx="1291084" cy="327075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08104" y="1844824"/>
                  <a:ext cx="1080120" cy="443831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28184" y="2996952"/>
                  <a:ext cx="1532632" cy="414436"/>
                </a:xfrm>
                <a:prstGeom prst="rect">
                  <a:avLst/>
                </a:prstGeom>
              </p:spPr>
            </p:pic>
            <p:pic>
              <p:nvPicPr>
                <p:cNvPr id="22" name="Picture 21" descr="Screen Shot 2014-09-15 at 20.10.09.png"/>
                <p:cNvPicPr>
                  <a:picLocks noChangeAspect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8344" y="3573016"/>
                  <a:ext cx="1008112" cy="510688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3260" y="2400967"/>
                  <a:ext cx="784087" cy="504056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3728" y="1412776"/>
                  <a:ext cx="624921" cy="562992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520" y="3212976"/>
                  <a:ext cx="972108" cy="36004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7864" y="1412776"/>
                  <a:ext cx="994420" cy="368304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20880" y="2924944"/>
                  <a:ext cx="3779912" cy="493032"/>
                </a:xfrm>
                <a:prstGeom prst="rect">
                  <a:avLst/>
                </a:prstGeom>
              </p:spPr>
            </p:pic>
            <p:pic>
              <p:nvPicPr>
                <p:cNvPr id="32" name="Picture 31" descr="Screen Shot 2014-09-16 at 11.36.03.png"/>
                <p:cNvPicPr>
                  <a:picLocks noChangeAspect="1"/>
                </p:cNvPicPr>
                <p:nvPr/>
              </p:nvPicPr>
              <p:blipFill>
                <a:blip r:embed="rId3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1960" y="2060848"/>
                  <a:ext cx="1219076" cy="221160"/>
                </a:xfrm>
                <a:prstGeom prst="rect">
                  <a:avLst/>
                </a:prstGeom>
              </p:spPr>
            </p:pic>
            <p:pic>
              <p:nvPicPr>
                <p:cNvPr id="33" name="Picture 32" descr="Screen Shot 2014-09-16 at 11.34.56.png"/>
                <p:cNvPicPr>
                  <a:picLocks noChangeAspect="1"/>
                </p:cNvPicPr>
                <p:nvPr/>
              </p:nvPicPr>
              <p:blipFill>
                <a:blip r:embed="rId3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4185" y="5733256"/>
                  <a:ext cx="1665927" cy="181992"/>
                </a:xfrm>
                <a:prstGeom prst="rect">
                  <a:avLst/>
                </a:prstGeom>
              </p:spPr>
            </p:pic>
            <p:pic>
              <p:nvPicPr>
                <p:cNvPr id="34" name="Picture 33" descr="Screen Shot 2014-09-16 at 11.34.23.png"/>
                <p:cNvPicPr>
                  <a:picLocks noChangeAspect="1"/>
                </p:cNvPicPr>
                <p:nvPr/>
              </p:nvPicPr>
              <p:blipFill>
                <a:blip r:embed="rId3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5656" y="3006706"/>
                  <a:ext cx="1557908" cy="361060"/>
                </a:xfrm>
                <a:prstGeom prst="rect">
                  <a:avLst/>
                </a:prstGeom>
              </p:spPr>
            </p:pic>
            <p:pic>
              <p:nvPicPr>
                <p:cNvPr id="37" name="Picture 36" descr="Screen Shot 2014-09-16 at 11.29.40.png"/>
                <p:cNvPicPr>
                  <a:picLocks noChangeAspect="1"/>
                </p:cNvPicPr>
                <p:nvPr/>
              </p:nvPicPr>
              <p:blipFill>
                <a:blip r:embed="rId3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22917" y="3429000"/>
                  <a:ext cx="632859" cy="576064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93704" y="1239272"/>
                  <a:ext cx="1218456" cy="461536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3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4208" y="3501008"/>
                  <a:ext cx="504056" cy="504056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536" y="4517876"/>
                  <a:ext cx="1720391" cy="351284"/>
                </a:xfrm>
                <a:prstGeom prst="rect">
                  <a:avLst/>
                </a:prstGeom>
              </p:spPr>
            </p:pic>
            <p:pic>
              <p:nvPicPr>
                <p:cNvPr id="43" name="Picture 42" descr="Screen Shot 2014-09-16 at 14.16.50.png"/>
                <p:cNvPicPr>
                  <a:picLocks noChangeAspect="1"/>
                </p:cNvPicPr>
                <p:nvPr/>
              </p:nvPicPr>
              <p:blipFill>
                <a:blip r:embed="rId3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261" y="1905625"/>
                  <a:ext cx="774452" cy="331908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78228" y="4797152"/>
                  <a:ext cx="1581604" cy="360040"/>
                </a:xfrm>
                <a:prstGeom prst="rect">
                  <a:avLst/>
                </a:prstGeom>
                <a:solidFill>
                  <a:schemeClr val="tx1"/>
                </a:solidFill>
              </p:spPr>
            </p:pic>
            <p:pic>
              <p:nvPicPr>
                <p:cNvPr id="45" name="Picture 44" descr="Screen Shot 2014-09-16 at 14.18.38.png"/>
                <p:cNvPicPr>
                  <a:picLocks noChangeAspect="1"/>
                </p:cNvPicPr>
                <p:nvPr/>
              </p:nvPicPr>
              <p:blipFill>
                <a:blip r:embed="rId4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6136" y="2492896"/>
                  <a:ext cx="1368152" cy="365901"/>
                </a:xfrm>
                <a:prstGeom prst="rect">
                  <a:avLst/>
                </a:prstGeom>
              </p:spPr>
            </p:pic>
            <p:pic>
              <p:nvPicPr>
                <p:cNvPr id="9" name="Picture 8" descr="Screen Shot 2015-01-28 at 15.47.58.png"/>
                <p:cNvPicPr>
                  <a:picLocks noChangeAspect="1"/>
                </p:cNvPicPr>
                <p:nvPr/>
              </p:nvPicPr>
              <p:blipFill>
                <a:blip r:embed="rId4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7664" y="4111714"/>
                  <a:ext cx="1296144" cy="469414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Picture 4" descr="Screen Shot 2015-01-29 at 09.50.12.png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233" y="5253567"/>
              <a:ext cx="1138767" cy="592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0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 – Activities</a:t>
            </a:r>
            <a:br>
              <a:rPr lang="en-GB" dirty="0" smtClean="0"/>
            </a:br>
            <a:r>
              <a:rPr lang="en-GB" dirty="0" smtClean="0"/>
              <a:t>(WP1 – WP8)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C9B-1FF7-4E1D-A279-DCB53663E95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</a:t>
            </a:r>
            <a:r>
              <a:rPr lang="en-GB" smtClean="0"/>
              <a:t>– Final Review </a:t>
            </a:r>
            <a:r>
              <a:rPr lang="en-GB" dirty="0" smtClean="0"/>
              <a:t>– Luxembourg – 31 August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74320" y="1127760"/>
            <a:ext cx="3676791" cy="24587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40960" cy="936104"/>
          </a:xfrm>
        </p:spPr>
        <p:txBody>
          <a:bodyPr/>
          <a:lstStyle/>
          <a:p>
            <a:r>
              <a:rPr lang="en-US" dirty="0" smtClean="0"/>
              <a:t>WP3: Cross Domain Studies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450088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FF4821BF-F143-45F2-8366-C381B1781091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6" name="Picture 25" descr="ScheffelEtAlFramework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8" y="1127760"/>
            <a:ext cx="3412422" cy="24200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61077" y="1124532"/>
            <a:ext cx="2376264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EFLA Framework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35957" y="2410096"/>
            <a:ext cx="6058080" cy="2596979"/>
            <a:chOff x="1238403" y="2410096"/>
            <a:chExt cx="6058080" cy="2596979"/>
          </a:xfrm>
        </p:grpSpPr>
        <p:pic>
          <p:nvPicPr>
            <p:cNvPr id="24" name="Picture 23" descr="Figure0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403" y="2416148"/>
              <a:ext cx="3657600" cy="259092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17" name="Rectangle 16"/>
            <p:cNvSpPr/>
            <p:nvPr/>
          </p:nvSpPr>
          <p:spPr>
            <a:xfrm>
              <a:off x="4920219" y="2410096"/>
              <a:ext cx="2376264" cy="3600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Evaluation support </a:t>
              </a: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470593" y="4032834"/>
            <a:ext cx="2376264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Vision of the Future </a:t>
            </a:r>
            <a:endParaRPr lang="en-US" dirty="0"/>
          </a:p>
        </p:txBody>
      </p:sp>
      <p:pic>
        <p:nvPicPr>
          <p:cNvPr id="2" name="Picture 1" descr="Screen Shot 2016-02-14 at 23.05.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56" y="4031066"/>
            <a:ext cx="2466622" cy="26717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007556" y="1624492"/>
            <a:ext cx="27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2662B"/>
                </a:solidFill>
              </a:rPr>
              <a:t>Available at </a:t>
            </a:r>
            <a:r>
              <a:rPr lang="en-US" dirty="0" err="1" smtClean="0">
                <a:solidFill>
                  <a:srgbClr val="42662B"/>
                </a:solidFill>
              </a:rPr>
              <a:t>laceproject.eu</a:t>
            </a:r>
            <a:r>
              <a:rPr lang="en-US" dirty="0" smtClean="0">
                <a:solidFill>
                  <a:srgbClr val="42662B"/>
                </a:solidFill>
              </a:rPr>
              <a:t> </a:t>
            </a:r>
            <a:endParaRPr lang="en-US" dirty="0">
              <a:solidFill>
                <a:srgbClr val="42662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0593" y="4548946"/>
            <a:ext cx="27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2662B"/>
                </a:solidFill>
              </a:rPr>
              <a:t>Available at </a:t>
            </a:r>
            <a:r>
              <a:rPr lang="en-US" dirty="0" err="1" smtClean="0">
                <a:solidFill>
                  <a:srgbClr val="42662B"/>
                </a:solidFill>
              </a:rPr>
              <a:t>laceproject.eu</a:t>
            </a:r>
            <a:r>
              <a:rPr lang="en-US" dirty="0" smtClean="0">
                <a:solidFill>
                  <a:srgbClr val="42662B"/>
                </a:solidFill>
              </a:rPr>
              <a:t> </a:t>
            </a:r>
            <a:endParaRPr lang="en-US" dirty="0">
              <a:solidFill>
                <a:srgbClr val="4266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120" y="292669"/>
            <a:ext cx="8640960" cy="642051"/>
          </a:xfrm>
        </p:spPr>
        <p:txBody>
          <a:bodyPr/>
          <a:lstStyle/>
          <a:p>
            <a:r>
              <a:rPr lang="en-US" dirty="0" smtClean="0"/>
              <a:t>Sector Activities: </a:t>
            </a:r>
            <a:r>
              <a:rPr lang="en-US" dirty="0"/>
              <a:t>WP4, 5,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0088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FF4821BF-F143-45F2-8366-C381B178109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7746" y="812773"/>
            <a:ext cx="4764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575757"/>
                </a:solidFill>
              </a:rPr>
              <a:t>LACE events </a:t>
            </a:r>
            <a:br>
              <a:rPr lang="en-US" dirty="0" smtClean="0">
                <a:solidFill>
                  <a:srgbClr val="575757"/>
                </a:solidFill>
              </a:rPr>
            </a:br>
            <a:r>
              <a:rPr lang="en-US" dirty="0" smtClean="0">
                <a:solidFill>
                  <a:srgbClr val="575757"/>
                </a:solidFill>
              </a:rPr>
              <a:t>(19/</a:t>
            </a:r>
            <a:r>
              <a:rPr lang="en-US" dirty="0" smtClean="0">
                <a:solidFill>
                  <a:schemeClr val="tx2"/>
                </a:solidFill>
              </a:rPr>
              <a:t>67/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89</a:t>
            </a:r>
            <a:r>
              <a:rPr lang="en-US" dirty="0" smtClean="0">
                <a:solidFill>
                  <a:srgbClr val="575757"/>
                </a:solidFill>
              </a:rPr>
              <a:t>– 700/</a:t>
            </a:r>
            <a:r>
              <a:rPr lang="en-US" dirty="0" smtClean="0">
                <a:solidFill>
                  <a:schemeClr val="tx2"/>
                </a:solidFill>
              </a:rPr>
              <a:t>3200/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4670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575757"/>
                </a:solidFill>
              </a:rPr>
              <a:t>contacts)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575757"/>
                </a:solidFill>
              </a:rPr>
              <a:t>LinkedIn members (213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tx2"/>
                </a:solidFill>
              </a:rPr>
              <a:t>343/</a:t>
            </a:r>
            <a:r>
              <a:rPr lang="en-US" dirty="0" smtClean="0">
                <a:solidFill>
                  <a:srgbClr val="77933C"/>
                </a:solidFill>
              </a:rPr>
              <a:t>508</a:t>
            </a:r>
            <a:r>
              <a:rPr lang="en-US" dirty="0" smtClean="0">
                <a:solidFill>
                  <a:srgbClr val="575757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575757"/>
                </a:solidFill>
              </a:rPr>
              <a:t>Twitter (170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tx2"/>
                </a:solidFill>
              </a:rPr>
              <a:t>616/</a:t>
            </a:r>
            <a:r>
              <a:rPr lang="en-US" dirty="0" smtClean="0">
                <a:solidFill>
                  <a:srgbClr val="77933C"/>
                </a:solidFill>
              </a:rPr>
              <a:t>789</a:t>
            </a:r>
            <a:r>
              <a:rPr lang="en-US" dirty="0" smtClean="0">
                <a:solidFill>
                  <a:srgbClr val="575757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575757"/>
                </a:solidFill>
              </a:rPr>
              <a:t>LACE Review Articles (2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chemeClr val="tx2"/>
                </a:solidFill>
              </a:rPr>
              <a:t>8/</a:t>
            </a:r>
            <a:r>
              <a:rPr lang="en-US" dirty="0" smtClean="0">
                <a:solidFill>
                  <a:srgbClr val="77933C"/>
                </a:solidFill>
              </a:rPr>
              <a:t>12</a:t>
            </a:r>
            <a:r>
              <a:rPr lang="en-US" dirty="0" smtClean="0">
                <a:solidFill>
                  <a:srgbClr val="575757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575757"/>
                </a:solidFill>
              </a:rPr>
              <a:t>Blog posts total (56/</a:t>
            </a:r>
            <a:r>
              <a:rPr lang="en-US" dirty="0" smtClean="0">
                <a:solidFill>
                  <a:schemeClr val="tx2"/>
                </a:solidFill>
              </a:rPr>
              <a:t>135/</a:t>
            </a:r>
            <a:r>
              <a:rPr lang="en-US" dirty="0" smtClean="0">
                <a:solidFill>
                  <a:srgbClr val="77933C"/>
                </a:solidFill>
              </a:rPr>
              <a:t>152</a:t>
            </a:r>
            <a:r>
              <a:rPr lang="en-US" dirty="0" smtClean="0">
                <a:solidFill>
                  <a:srgbClr val="575757"/>
                </a:solidFill>
              </a:rPr>
              <a:t>)</a:t>
            </a:r>
            <a:endParaRPr lang="en-US" dirty="0">
              <a:solidFill>
                <a:srgbClr val="575757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575757"/>
                </a:solidFill>
              </a:rPr>
              <a:t>Key Events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575757"/>
                </a:solidFill>
              </a:rPr>
              <a:t>BETT (Jan. </a:t>
            </a:r>
            <a:r>
              <a:rPr lang="en-US" dirty="0" smtClean="0">
                <a:solidFill>
                  <a:srgbClr val="575757"/>
                </a:solidFill>
              </a:rPr>
              <a:t>2016, </a:t>
            </a:r>
            <a:r>
              <a:rPr lang="en-US" dirty="0">
                <a:solidFill>
                  <a:srgbClr val="575757"/>
                </a:solidFill>
              </a:rPr>
              <a:t>UK</a:t>
            </a:r>
            <a:r>
              <a:rPr lang="en-US" dirty="0" smtClean="0">
                <a:solidFill>
                  <a:srgbClr val="575757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575757"/>
                </a:solidFill>
              </a:rPr>
              <a:t>LAEP Workshop (March 2016, NL</a:t>
            </a:r>
            <a:r>
              <a:rPr lang="en-US" dirty="0" smtClean="0">
                <a:solidFill>
                  <a:srgbClr val="575757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575757"/>
                </a:solidFill>
              </a:rPr>
              <a:t>Assoc. Partner Meeting (April, 2016, NL</a:t>
            </a:r>
            <a:r>
              <a:rPr lang="en-US" dirty="0" smtClean="0">
                <a:solidFill>
                  <a:srgbClr val="575757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575757"/>
                </a:solidFill>
              </a:rPr>
              <a:t>LAK16 (April 2016, UK)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575757"/>
                </a:solidFill>
              </a:rPr>
              <a:t>EDEN (June, 2016, HU)</a:t>
            </a:r>
          </a:p>
        </p:txBody>
      </p:sp>
      <p:pic>
        <p:nvPicPr>
          <p:cNvPr id="15" name="Picture 14" descr="LAK16_awards -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6913"/>
            <a:ext cx="2788676" cy="2139437"/>
          </a:xfrm>
          <a:prstGeom prst="rect">
            <a:avLst/>
          </a:prstGeom>
        </p:spPr>
      </p:pic>
      <p:pic>
        <p:nvPicPr>
          <p:cNvPr id="19" name="Picture 18" descr="Screen Shot 2016-08-04 at 14.55.5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2"/>
          <a:stretch/>
        </p:blipFill>
        <p:spPr>
          <a:xfrm>
            <a:off x="4790118" y="1015830"/>
            <a:ext cx="3804680" cy="4455861"/>
          </a:xfrm>
          <a:prstGeom prst="rect">
            <a:avLst/>
          </a:prstGeom>
          <a:ln>
            <a:solidFill>
              <a:srgbClr val="42662B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976" y="4841776"/>
            <a:ext cx="2917215" cy="2016224"/>
          </a:xfrm>
          <a:prstGeom prst="rect">
            <a:avLst/>
          </a:prstGeom>
        </p:spPr>
      </p:pic>
      <p:pic>
        <p:nvPicPr>
          <p:cNvPr id="13" name="Picture 12" descr="LAK16_awards - 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95" y="369220"/>
            <a:ext cx="3087785" cy="2354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157" y="4379112"/>
            <a:ext cx="3155843" cy="2366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LACE </a:t>
            </a:r>
            <a:r>
              <a:rPr lang="en-GB" smtClean="0"/>
              <a:t>– Final Review </a:t>
            </a:r>
            <a:r>
              <a:rPr lang="en-GB" dirty="0" smtClean="0"/>
              <a:t>– Luxembourg – 31 August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2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C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LACE Slides Template.potx</Template>
  <TotalTime>7803</TotalTime>
  <Words>535</Words>
  <Application>Microsoft Macintosh PowerPoint</Application>
  <PresentationFormat>On-screen Show (4:3)</PresentationFormat>
  <Paragraphs>156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ＭＳ Ｐゴシック</vt:lpstr>
      <vt:lpstr>Times New Roman</vt:lpstr>
      <vt:lpstr>Trebuchet MS</vt:lpstr>
      <vt:lpstr>Wingdings</vt:lpstr>
      <vt:lpstr>Arial</vt:lpstr>
      <vt:lpstr>LACE Slides Template</vt:lpstr>
      <vt:lpstr>LACE – Project overview </vt:lpstr>
      <vt:lpstr>Presentation Outline</vt:lpstr>
      <vt:lpstr>Vision: Knowledge transfer</vt:lpstr>
      <vt:lpstr>LACE Goals and objectives</vt:lpstr>
      <vt:lpstr>Fulfilling  the Vision</vt:lpstr>
      <vt:lpstr>Who we are (80 Ass. Partners)</vt:lpstr>
      <vt:lpstr>WP – Activities (WP1 – WP8)</vt:lpstr>
      <vt:lpstr>WP3: Cross Domain Studies</vt:lpstr>
      <vt:lpstr>Sector Activities: WP4, 5, 6</vt:lpstr>
      <vt:lpstr>WP7: Data Interoperability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Adam Cooper</dc:creator>
  <cp:lastModifiedBy>Gelo Suarez Fernandez</cp:lastModifiedBy>
  <cp:revision>278</cp:revision>
  <dcterms:created xsi:type="dcterms:W3CDTF">2014-03-06T12:52:52Z</dcterms:created>
  <dcterms:modified xsi:type="dcterms:W3CDTF">2016-09-16T09:54:25Z</dcterms:modified>
</cp:coreProperties>
</file>