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9"/>
  </p:notesMasterIdLst>
  <p:handoutMasterIdLst>
    <p:handoutMasterId r:id="rId40"/>
  </p:handoutMasterIdLst>
  <p:sldIdLst>
    <p:sldId id="256" r:id="rId2"/>
    <p:sldId id="269" r:id="rId3"/>
    <p:sldId id="270" r:id="rId4"/>
    <p:sldId id="273" r:id="rId5"/>
    <p:sldId id="271" r:id="rId6"/>
    <p:sldId id="272" r:id="rId7"/>
    <p:sldId id="274" r:id="rId8"/>
    <p:sldId id="275" r:id="rId9"/>
    <p:sldId id="315" r:id="rId10"/>
    <p:sldId id="276" r:id="rId11"/>
    <p:sldId id="309" r:id="rId12"/>
    <p:sldId id="277" r:id="rId13"/>
    <p:sldId id="310" r:id="rId14"/>
    <p:sldId id="278" r:id="rId15"/>
    <p:sldId id="280" r:id="rId16"/>
    <p:sldId id="279" r:id="rId17"/>
    <p:sldId id="281" r:id="rId18"/>
    <p:sldId id="282" r:id="rId19"/>
    <p:sldId id="283" r:id="rId20"/>
    <p:sldId id="285" r:id="rId21"/>
    <p:sldId id="286" r:id="rId22"/>
    <p:sldId id="313" r:id="rId23"/>
    <p:sldId id="295" r:id="rId24"/>
    <p:sldId id="312" r:id="rId25"/>
    <p:sldId id="289" r:id="rId26"/>
    <p:sldId id="292" r:id="rId27"/>
    <p:sldId id="308" r:id="rId28"/>
    <p:sldId id="294" r:id="rId29"/>
    <p:sldId id="299" r:id="rId30"/>
    <p:sldId id="300" r:id="rId31"/>
    <p:sldId id="303" r:id="rId32"/>
    <p:sldId id="302" r:id="rId33"/>
    <p:sldId id="304" r:id="rId34"/>
    <p:sldId id="301" r:id="rId35"/>
    <p:sldId id="306" r:id="rId36"/>
    <p:sldId id="311" r:id="rId37"/>
    <p:sldId id="30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79167" autoAdjust="0"/>
  </p:normalViewPr>
  <p:slideViewPr>
    <p:cSldViewPr snapToGrid="0" snapToObjects="1">
      <p:cViewPr>
        <p:scale>
          <a:sx n="80" d="100"/>
          <a:sy n="80" d="100"/>
        </p:scale>
        <p:origin x="1776"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22E4DA-6DF1-BE4D-BF1F-45F43DC46EA6}" type="datetimeFigureOut">
              <a:rPr lang="en-US" smtClean="0"/>
              <a:pPr/>
              <a:t>9/4/16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CB8FB6-6BC0-D44F-AEFF-4ABB45E30AF0}" type="slidenum">
              <a:rPr lang="en-US" smtClean="0"/>
              <a:pPr/>
              <a:t>‹#›</a:t>
            </a:fld>
            <a:endParaRPr lang="en-US"/>
          </a:p>
        </p:txBody>
      </p:sp>
    </p:spTree>
    <p:extLst>
      <p:ext uri="{BB962C8B-B14F-4D97-AF65-F5344CB8AC3E}">
        <p14:creationId xmlns:p14="http://schemas.microsoft.com/office/powerpoint/2010/main" val="1360566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4748-725F-2E46-ACD2-9CCD645A239E}" type="datetimeFigureOut">
              <a:rPr lang="en-US" smtClean="0"/>
              <a:pPr/>
              <a:t>9/4/16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EEDEB-1293-1145-9B1B-7F66DCF75701}" type="slidenum">
              <a:rPr lang="en-US" smtClean="0"/>
              <a:pPr/>
              <a:t>‹#›</a:t>
            </a:fld>
            <a:endParaRPr lang="en-US"/>
          </a:p>
        </p:txBody>
      </p:sp>
    </p:spTree>
    <p:extLst>
      <p:ext uri="{BB962C8B-B14F-4D97-AF65-F5344CB8AC3E}">
        <p14:creationId xmlns:p14="http://schemas.microsoft.com/office/powerpoint/2010/main" val="11258058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EEDEB-1293-1145-9B1B-7F66DCF75701}" type="slidenum">
              <a:rPr lang="en-US" smtClean="0"/>
              <a:pPr/>
              <a:t>1</a:t>
            </a:fld>
            <a:endParaRPr lang="en-US"/>
          </a:p>
        </p:txBody>
      </p:sp>
    </p:spTree>
    <p:extLst>
      <p:ext uri="{BB962C8B-B14F-4D97-AF65-F5344CB8AC3E}">
        <p14:creationId xmlns:p14="http://schemas.microsoft.com/office/powerpoint/2010/main" val="20602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Regarding motivation: </a:t>
            </a:r>
            <a:r>
              <a:rPr lang="en-US" sz="1200" b="0" i="0" u="none" strike="noStrike" kern="1200" baseline="0" dirty="0" smtClean="0">
                <a:solidFill>
                  <a:schemeClr val="tx1"/>
                </a:solidFill>
                <a:latin typeface="+mn-lt"/>
                <a:ea typeface="+mn-ea"/>
                <a:cs typeface="+mn-cs"/>
              </a:rPr>
              <a:t> Lust et al (2013) found a connection between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mastery goal orientation and active tool use, and ii) performance goal orientation and selective tool use.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Lust, G., </a:t>
            </a:r>
            <a:r>
              <a:rPr lang="en-US" sz="1200" b="0" i="0" u="none" strike="noStrike" kern="1200" baseline="0" dirty="0" err="1" smtClean="0">
                <a:solidFill>
                  <a:schemeClr val="tx1"/>
                </a:solidFill>
                <a:latin typeface="+mn-lt"/>
                <a:ea typeface="+mn-ea"/>
                <a:cs typeface="+mn-cs"/>
              </a:rPr>
              <a:t>Elen</a:t>
            </a:r>
            <a:r>
              <a:rPr lang="en-US" sz="1200" b="0" i="0" u="none" strike="noStrike" kern="1200" baseline="0" dirty="0" smtClean="0">
                <a:solidFill>
                  <a:schemeClr val="tx1"/>
                </a:solidFill>
                <a:latin typeface="+mn-lt"/>
                <a:ea typeface="+mn-ea"/>
                <a:cs typeface="+mn-cs"/>
              </a:rPr>
              <a:t>, J., </a:t>
            </a:r>
            <a:r>
              <a:rPr lang="en-US" sz="1200" b="0" i="0" u="none" strike="noStrike" kern="1200" baseline="0" dirty="0" err="1" smtClean="0">
                <a:solidFill>
                  <a:schemeClr val="tx1"/>
                </a:solidFill>
                <a:latin typeface="+mn-lt"/>
                <a:ea typeface="+mn-ea"/>
                <a:cs typeface="+mn-cs"/>
              </a:rPr>
              <a:t>Clarebout</a:t>
            </a:r>
            <a:r>
              <a:rPr lang="en-US" sz="1200" b="0" i="0" u="none" strike="noStrike" kern="1200" baseline="0" dirty="0" smtClean="0">
                <a:solidFill>
                  <a:schemeClr val="tx1"/>
                </a:solidFill>
                <a:latin typeface="+mn-lt"/>
                <a:ea typeface="+mn-ea"/>
                <a:cs typeface="+mn-cs"/>
              </a:rPr>
              <a:t>, G., 2013b. Students’ tool-use within a web enhanced course: Explanatory mechanisms of students’ tool-use pattern. Computers in Human Behavior 29 (5), 2013–2021.</a:t>
            </a:r>
            <a:r>
              <a:rPr lang="en-US" dirty="0" smtClean="0"/>
              <a:t> </a:t>
            </a:r>
            <a:endParaRPr lang="en-US" dirty="0"/>
          </a:p>
        </p:txBody>
      </p:sp>
      <p:sp>
        <p:nvSpPr>
          <p:cNvPr id="4" name="Slide Number Placeholder 3"/>
          <p:cNvSpPr>
            <a:spLocks noGrp="1"/>
          </p:cNvSpPr>
          <p:nvPr>
            <p:ph type="sldNum" sz="quarter" idx="10"/>
          </p:nvPr>
        </p:nvSpPr>
        <p:spPr/>
        <p:txBody>
          <a:bodyPr/>
          <a:lstStyle/>
          <a:p>
            <a:fld id="{994EEDEB-1293-1145-9B1B-7F66DCF75701}" type="slidenum">
              <a:rPr lang="en-US" smtClean="0"/>
              <a:pPr/>
              <a:t>34</a:t>
            </a:fld>
            <a:endParaRPr lang="en-US"/>
          </a:p>
        </p:txBody>
      </p:sp>
    </p:spTree>
    <p:extLst>
      <p:ext uri="{BB962C8B-B14F-4D97-AF65-F5344CB8AC3E}">
        <p14:creationId xmlns:p14="http://schemas.microsoft.com/office/powerpoint/2010/main" val="28376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need for active learning techniques has been recognized as especially important and beneficial in STEM disciplines</a:t>
            </a:r>
          </a:p>
          <a:p>
            <a:endParaRPr lang="en-US" dirty="0" smtClean="0"/>
          </a:p>
          <a:p>
            <a:r>
              <a:rPr lang="en-US" dirty="0" smtClean="0"/>
              <a:t>The impact of active learning on educational outcomes is found to</a:t>
            </a:r>
            <a:r>
              <a:rPr lang="en-US" baseline="0" dirty="0" smtClean="0"/>
              <a:t> be</a:t>
            </a:r>
            <a:r>
              <a:rPr lang="en-US" dirty="0" smtClean="0"/>
              <a:t> both large and consistent. Freeman</a:t>
            </a:r>
            <a:r>
              <a:rPr lang="en-US" baseline="0" dirty="0" smtClean="0"/>
              <a:t> et al (2014) </a:t>
            </a:r>
            <a:r>
              <a:rPr lang="en-US" dirty="0" smtClean="0"/>
              <a:t>examined two outcome measures: the failure rate in courses and the performance on tests. The average failure rate decreased from 34% with traditional lecturing to 22% with active learning, whereas performance on identical or comparable tests increased by nearly half the SD of the test scores (an effect size of 0.47). These benefits of active learning were consistent across all of the different STEM disciplines and different levels of courses (introductory, advanced, majors, and </a:t>
            </a:r>
            <a:r>
              <a:rPr lang="en-US" dirty="0" err="1" smtClean="0"/>
              <a:t>nonmajors</a:t>
            </a:r>
            <a:r>
              <a:rPr lang="en-US" dirty="0" smtClean="0"/>
              <a:t>) and across different experimental methodologies.</a:t>
            </a:r>
          </a:p>
          <a:p>
            <a:r>
              <a:rPr lang="en-US" dirty="0" smtClean="0"/>
              <a:t>The highest impacts were observed in studies where a larger fraction of the class time was devoted to active learning.</a:t>
            </a:r>
          </a:p>
          <a:p>
            <a:endParaRPr lang="en-US" dirty="0"/>
          </a:p>
        </p:txBody>
      </p:sp>
      <p:sp>
        <p:nvSpPr>
          <p:cNvPr id="4" name="Slide Number Placeholder 3"/>
          <p:cNvSpPr>
            <a:spLocks noGrp="1"/>
          </p:cNvSpPr>
          <p:nvPr>
            <p:ph type="sldNum" sz="quarter" idx="10"/>
          </p:nvPr>
        </p:nvSpPr>
        <p:spPr/>
        <p:txBody>
          <a:bodyPr/>
          <a:lstStyle/>
          <a:p>
            <a:fld id="{994EEDEB-1293-1145-9B1B-7F66DCF75701}" type="slidenum">
              <a:rPr lang="en-US" smtClean="0"/>
              <a:pPr/>
              <a:t>3</a:t>
            </a:fld>
            <a:endParaRPr lang="en-US"/>
          </a:p>
        </p:txBody>
      </p:sp>
    </p:spTree>
    <p:extLst>
      <p:ext uri="{BB962C8B-B14F-4D97-AF65-F5344CB8AC3E}">
        <p14:creationId xmlns:p14="http://schemas.microsoft.com/office/powerpoint/2010/main" val="17414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 studies examined in the scoping review</a:t>
            </a:r>
            <a:endParaRPr lang="en-US" dirty="0"/>
          </a:p>
        </p:txBody>
      </p:sp>
      <p:sp>
        <p:nvSpPr>
          <p:cNvPr id="4" name="Slide Number Placeholder 3"/>
          <p:cNvSpPr>
            <a:spLocks noGrp="1"/>
          </p:cNvSpPr>
          <p:nvPr>
            <p:ph type="sldNum" sz="quarter" idx="10"/>
          </p:nvPr>
        </p:nvSpPr>
        <p:spPr/>
        <p:txBody>
          <a:bodyPr/>
          <a:lstStyle/>
          <a:p>
            <a:fld id="{994EEDEB-1293-1145-9B1B-7F66DCF75701}" type="slidenum">
              <a:rPr lang="en-US" smtClean="0"/>
              <a:pPr/>
              <a:t>6</a:t>
            </a:fld>
            <a:endParaRPr lang="en-US"/>
          </a:p>
        </p:txBody>
      </p:sp>
    </p:spTree>
    <p:extLst>
      <p:ext uri="{BB962C8B-B14F-4D97-AF65-F5344CB8AC3E}">
        <p14:creationId xmlns:p14="http://schemas.microsoft.com/office/powerpoint/2010/main" val="56486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 that the FC model fosters student ownership of learning and is quite different from the ‘traditional’ lecture model, it is interesting and important to gain some insight in how students approach and ‘cope’ with this new learning context, and how they organize their learning. </a:t>
            </a:r>
            <a:endParaRPr lang="en-US" dirty="0"/>
          </a:p>
        </p:txBody>
      </p:sp>
      <p:sp>
        <p:nvSpPr>
          <p:cNvPr id="4" name="Slide Number Placeholder 3"/>
          <p:cNvSpPr>
            <a:spLocks noGrp="1"/>
          </p:cNvSpPr>
          <p:nvPr>
            <p:ph type="sldNum" sz="quarter" idx="10"/>
          </p:nvPr>
        </p:nvSpPr>
        <p:spPr/>
        <p:txBody>
          <a:bodyPr/>
          <a:lstStyle/>
          <a:p>
            <a:fld id="{994EEDEB-1293-1145-9B1B-7F66DCF75701}" type="slidenum">
              <a:rPr lang="en-US" smtClean="0"/>
              <a:pPr/>
              <a:t>7</a:t>
            </a:fld>
            <a:endParaRPr lang="en-US"/>
          </a:p>
        </p:txBody>
      </p:sp>
    </p:spTree>
    <p:extLst>
      <p:ext uri="{BB962C8B-B14F-4D97-AF65-F5344CB8AC3E}">
        <p14:creationId xmlns:p14="http://schemas.microsoft.com/office/powerpoint/2010/main" val="388635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of the primary source of data about student agency and self-regulation of learning is through the self-reported data. However, self-reports are not the most reliable instrumentation, given the biases and inaccuracy associated with understanding metacognition. To overcome some of the drawbacks of self-reported measures, the use of more objective measures – such</a:t>
            </a:r>
          </a:p>
          <a:p>
            <a:r>
              <a:rPr lang="en-US" sz="1200" b="0" i="0" u="none" strike="noStrike" kern="1200" baseline="0" dirty="0" smtClean="0">
                <a:solidFill>
                  <a:schemeClr val="tx1"/>
                </a:solidFill>
                <a:latin typeface="+mn-lt"/>
                <a:ea typeface="+mn-ea"/>
                <a:cs typeface="+mn-cs"/>
              </a:rPr>
              <a:t>as students’ trace data – is often recommended</a:t>
            </a:r>
            <a:endParaRPr lang="en-US" dirty="0" smtClean="0"/>
          </a:p>
        </p:txBody>
      </p:sp>
      <p:sp>
        <p:nvSpPr>
          <p:cNvPr id="4" name="Slide Number Placeholder 3"/>
          <p:cNvSpPr>
            <a:spLocks noGrp="1"/>
          </p:cNvSpPr>
          <p:nvPr>
            <p:ph type="sldNum" sz="quarter" idx="10"/>
          </p:nvPr>
        </p:nvSpPr>
        <p:spPr/>
        <p:txBody>
          <a:bodyPr/>
          <a:lstStyle/>
          <a:p>
            <a:fld id="{994EEDEB-1293-1145-9B1B-7F66DCF75701}" type="slidenum">
              <a:rPr lang="en-US" smtClean="0"/>
              <a:pPr/>
              <a:t>10</a:t>
            </a:fld>
            <a:endParaRPr lang="en-US"/>
          </a:p>
        </p:txBody>
      </p:sp>
    </p:spTree>
    <p:extLst>
      <p:ext uri="{BB962C8B-B14F-4D97-AF65-F5344CB8AC3E}">
        <p14:creationId xmlns:p14="http://schemas.microsoft.com/office/powerpoint/2010/main" val="115281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EEDEB-1293-1145-9B1B-7F66DCF75701}" type="slidenum">
              <a:rPr lang="en-US" smtClean="0"/>
              <a:pPr/>
              <a:t>11</a:t>
            </a:fld>
            <a:endParaRPr lang="en-US"/>
          </a:p>
        </p:txBody>
      </p:sp>
    </p:spTree>
    <p:extLst>
      <p:ext uri="{BB962C8B-B14F-4D97-AF65-F5344CB8AC3E}">
        <p14:creationId xmlns:p14="http://schemas.microsoft.com/office/powerpoint/2010/main" val="418966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studies exploring students’ learning tactics and strategies primarily relied on questionnaires and think-aloud protocols; these have several deficiencies (</a:t>
            </a:r>
            <a:r>
              <a:rPr lang="en-US" dirty="0" err="1" smtClean="0"/>
              <a:t>Winne</a:t>
            </a:r>
            <a:r>
              <a:rPr lang="en-US" smtClean="0"/>
              <a:t>, 2013) that can be overcome by grounding analysis on the trace data </a:t>
            </a:r>
            <a:endParaRPr lang="en-US" dirty="0"/>
          </a:p>
        </p:txBody>
      </p:sp>
      <p:sp>
        <p:nvSpPr>
          <p:cNvPr id="4" name="Slide Number Placeholder 3"/>
          <p:cNvSpPr>
            <a:spLocks noGrp="1"/>
          </p:cNvSpPr>
          <p:nvPr>
            <p:ph type="sldNum" sz="quarter" idx="10"/>
          </p:nvPr>
        </p:nvSpPr>
        <p:spPr/>
        <p:txBody>
          <a:bodyPr/>
          <a:lstStyle/>
          <a:p>
            <a:fld id="{994EEDEB-1293-1145-9B1B-7F66DCF75701}" type="slidenum">
              <a:rPr lang="en-US" smtClean="0"/>
              <a:pPr/>
              <a:t>12</a:t>
            </a:fld>
            <a:endParaRPr lang="en-US"/>
          </a:p>
        </p:txBody>
      </p:sp>
    </p:spTree>
    <p:extLst>
      <p:ext uri="{BB962C8B-B14F-4D97-AF65-F5344CB8AC3E}">
        <p14:creationId xmlns:p14="http://schemas.microsoft.com/office/powerpoint/2010/main" val="4014333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X axis should represent the time dimension, but in this particular context – when a sequence corresponds to a learning session – there is no real time dimension. Each session, and consequently, each sequence is considered as a ‘string’ of consecutive learning actions, the actual time when those actions took place is irrelevant. So, the X axis shows the time-ordered actions (within sequences), but does not attach particular time points to those actions; that’s why I removed the points on the X axis.</a:t>
            </a:r>
          </a:p>
          <a:p>
            <a:endParaRPr lang="en-GB" sz="1200" kern="1200" dirty="0" smtClean="0">
              <a:solidFill>
                <a:schemeClr val="tx1"/>
              </a:solidFill>
              <a:effectLst/>
              <a:latin typeface="+mn-lt"/>
              <a:ea typeface="+mn-ea"/>
              <a:cs typeface="+mn-cs"/>
            </a:endParaRPr>
          </a:p>
          <a:p>
            <a:r>
              <a:rPr lang="en-US" dirty="0" smtClean="0">
                <a:effectLst/>
              </a:rPr>
              <a:t>The reason for choosing </a:t>
            </a:r>
            <a:r>
              <a:rPr lang="en-US" baseline="0" dirty="0" smtClean="0">
                <a:effectLst/>
              </a:rPr>
              <a:t>students with scores bellow the 25</a:t>
            </a:r>
            <a:r>
              <a:rPr lang="en-US" baseline="30000" dirty="0" smtClean="0">
                <a:effectLst/>
              </a:rPr>
              <a:t>th</a:t>
            </a:r>
            <a:r>
              <a:rPr lang="en-US" baseline="0" dirty="0" smtClean="0">
                <a:effectLst/>
              </a:rPr>
              <a:t> percentile – and not those with score below the 10</a:t>
            </a:r>
            <a:r>
              <a:rPr lang="en-US" baseline="30000" dirty="0" smtClean="0">
                <a:effectLst/>
              </a:rPr>
              <a:t>th</a:t>
            </a:r>
            <a:r>
              <a:rPr lang="en-US" baseline="0" dirty="0" smtClean="0">
                <a:effectLst/>
              </a:rPr>
              <a:t> percentile as is the case with top performing students – is to have a comparable number of learning sequences. </a:t>
            </a:r>
            <a:r>
              <a:rPr lang="en-US" dirty="0" smtClean="0"/>
              <a:t>Students with scores below the 10</a:t>
            </a:r>
            <a:r>
              <a:rPr lang="en-US" baseline="30000" dirty="0" smtClean="0"/>
              <a:t>th</a:t>
            </a:r>
            <a:r>
              <a:rPr lang="en-US" dirty="0" smtClean="0"/>
              <a:t> percentile produced just 120 sequences (in comparison</a:t>
            </a:r>
            <a:r>
              <a:rPr lang="en-US" baseline="0" dirty="0" smtClean="0"/>
              <a:t> to 785 of top performers)</a:t>
            </a:r>
            <a:endParaRPr lang="en-US" dirty="0"/>
          </a:p>
        </p:txBody>
      </p:sp>
      <p:sp>
        <p:nvSpPr>
          <p:cNvPr id="4" name="Slide Number Placeholder 3"/>
          <p:cNvSpPr>
            <a:spLocks noGrp="1"/>
          </p:cNvSpPr>
          <p:nvPr>
            <p:ph type="sldNum" sz="quarter" idx="10"/>
          </p:nvPr>
        </p:nvSpPr>
        <p:spPr/>
        <p:txBody>
          <a:bodyPr/>
          <a:lstStyle/>
          <a:p>
            <a:fld id="{994EEDEB-1293-1145-9B1B-7F66DCF75701}" type="slidenum">
              <a:rPr lang="en-US" smtClean="0"/>
              <a:pPr/>
              <a:t>24</a:t>
            </a:fld>
            <a:endParaRPr lang="en-US"/>
          </a:p>
        </p:txBody>
      </p:sp>
    </p:spTree>
    <p:extLst>
      <p:ext uri="{BB962C8B-B14F-4D97-AF65-F5344CB8AC3E}">
        <p14:creationId xmlns:p14="http://schemas.microsoft.com/office/powerpoint/2010/main" val="250846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distance measure used is </a:t>
            </a:r>
            <a:r>
              <a:rPr lang="en-US" sz="1200" b="1" i="1" u="none" strike="noStrike" kern="1200" baseline="0" dirty="0" smtClean="0">
                <a:solidFill>
                  <a:schemeClr val="tx1"/>
                </a:solidFill>
                <a:latin typeface="+mn-lt"/>
                <a:ea typeface="+mn-ea"/>
                <a:cs typeface="+mn-cs"/>
              </a:rPr>
              <a:t>optimal matching</a:t>
            </a:r>
            <a:r>
              <a:rPr lang="en-US" sz="1200" b="0" i="0" u="none" strike="noStrike" kern="1200" baseline="0" dirty="0" smtClean="0">
                <a:solidFill>
                  <a:schemeClr val="tx1"/>
                </a:solidFill>
                <a:latin typeface="+mn-lt"/>
                <a:ea typeface="+mn-ea"/>
                <a:cs typeface="+mn-cs"/>
              </a:rPr>
              <a:t>, which generates edit distances that are the minimal cost, in terms of insertions, deletions and substitutions, for transforming one sequence into another – in essence, it is the </a:t>
            </a:r>
            <a:r>
              <a:rPr lang="en-US" sz="1200" b="0" i="0" u="none" strike="noStrike" kern="1200" baseline="0" dirty="0" err="1" smtClean="0">
                <a:solidFill>
                  <a:schemeClr val="tx1"/>
                </a:solidFill>
                <a:latin typeface="+mn-lt"/>
                <a:ea typeface="+mn-ea"/>
                <a:cs typeface="+mn-cs"/>
              </a:rPr>
              <a:t>Levenshtein</a:t>
            </a:r>
            <a:r>
              <a:rPr lang="en-US" sz="1200" b="0" i="0" u="none" strike="noStrike" kern="1200" baseline="0" dirty="0" smtClean="0">
                <a:solidFill>
                  <a:schemeClr val="tx1"/>
                </a:solidFill>
                <a:latin typeface="+mn-lt"/>
                <a:ea typeface="+mn-ea"/>
                <a:cs typeface="+mn-cs"/>
              </a:rPr>
              <a:t> distance</a:t>
            </a:r>
            <a:endParaRPr lang="en-US" dirty="0"/>
          </a:p>
        </p:txBody>
      </p:sp>
      <p:sp>
        <p:nvSpPr>
          <p:cNvPr id="4" name="Slide Number Placeholder 3"/>
          <p:cNvSpPr>
            <a:spLocks noGrp="1"/>
          </p:cNvSpPr>
          <p:nvPr>
            <p:ph type="sldNum" sz="quarter" idx="10"/>
          </p:nvPr>
        </p:nvSpPr>
        <p:spPr/>
        <p:txBody>
          <a:bodyPr/>
          <a:lstStyle/>
          <a:p>
            <a:fld id="{994EEDEB-1293-1145-9B1B-7F66DCF75701}" type="slidenum">
              <a:rPr lang="en-US" smtClean="0"/>
              <a:pPr/>
              <a:t>25</a:t>
            </a:fld>
            <a:endParaRPr lang="en-US"/>
          </a:p>
        </p:txBody>
      </p:sp>
    </p:spTree>
    <p:extLst>
      <p:ext uri="{BB962C8B-B14F-4D97-AF65-F5344CB8AC3E}">
        <p14:creationId xmlns:p14="http://schemas.microsoft.com/office/powerpoint/2010/main" val="270507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Aug 15, 2014</a:t>
            </a:r>
            <a:endParaRPr lang="en-US" dirty="0"/>
          </a:p>
        </p:txBody>
      </p:sp>
      <p:sp>
        <p:nvSpPr>
          <p:cNvPr id="5" name="Footer Placeholder 4"/>
          <p:cNvSpPr>
            <a:spLocks noGrp="1"/>
          </p:cNvSpPr>
          <p:nvPr>
            <p:ph type="ftr" sz="quarter" idx="11"/>
          </p:nvPr>
        </p:nvSpPr>
        <p:spPr/>
        <p:txBody>
          <a:bodyPr/>
          <a:lstStyle/>
          <a:p>
            <a:r>
              <a:rPr lang="en-US" smtClean="0"/>
              <a:t>ICWL2014, Tallinn, Estonia</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 15, 2014</a:t>
            </a:r>
            <a:endParaRPr lang="en-US"/>
          </a:p>
        </p:txBody>
      </p:sp>
      <p:sp>
        <p:nvSpPr>
          <p:cNvPr id="5" name="Footer Placeholder 4"/>
          <p:cNvSpPr>
            <a:spLocks noGrp="1"/>
          </p:cNvSpPr>
          <p:nvPr>
            <p:ph type="ftr" sz="quarter" idx="11"/>
          </p:nvPr>
        </p:nvSpPr>
        <p:spPr/>
        <p:txBody>
          <a:bodyPr/>
          <a:lstStyle/>
          <a:p>
            <a:r>
              <a:rPr lang="en-US" smtClean="0"/>
              <a:t>ICWL2014, Tallinn, Estonia</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 15, 2014</a:t>
            </a:r>
            <a:endParaRPr lang="en-US"/>
          </a:p>
        </p:txBody>
      </p:sp>
      <p:sp>
        <p:nvSpPr>
          <p:cNvPr id="5" name="Footer Placeholder 4"/>
          <p:cNvSpPr>
            <a:spLocks noGrp="1"/>
          </p:cNvSpPr>
          <p:nvPr>
            <p:ph type="ftr" sz="quarter" idx="11"/>
          </p:nvPr>
        </p:nvSpPr>
        <p:spPr/>
        <p:txBody>
          <a:bodyPr/>
          <a:lstStyle/>
          <a:p>
            <a:r>
              <a:rPr lang="en-US" smtClean="0"/>
              <a:t>ICWL2014, Tallinn, Estonia</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Aug 15, 2014</a:t>
            </a:r>
            <a:endParaRPr lang="en-US"/>
          </a:p>
        </p:txBody>
      </p:sp>
      <p:sp>
        <p:nvSpPr>
          <p:cNvPr id="5" name="Footer Placeholder 4"/>
          <p:cNvSpPr>
            <a:spLocks noGrp="1"/>
          </p:cNvSpPr>
          <p:nvPr>
            <p:ph type="ftr" sz="quarter" idx="11"/>
          </p:nvPr>
        </p:nvSpPr>
        <p:spPr/>
        <p:txBody>
          <a:bodyPr/>
          <a:lstStyle/>
          <a:p>
            <a:r>
              <a:rPr lang="en-US" smtClean="0"/>
              <a:t>ICWL2014, Tallinn, Estonia</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Aug 15, 2014</a:t>
            </a:r>
            <a:endParaRPr lang="en-US" dirty="0"/>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ICWL2014, Tallinn, Estonia</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Aug 15, 2014</a:t>
            </a:r>
            <a:endParaRPr lang="en-US"/>
          </a:p>
        </p:txBody>
      </p:sp>
      <p:sp>
        <p:nvSpPr>
          <p:cNvPr id="6" name="Footer Placeholder 5"/>
          <p:cNvSpPr>
            <a:spLocks noGrp="1"/>
          </p:cNvSpPr>
          <p:nvPr>
            <p:ph type="ftr" sz="quarter" idx="11"/>
          </p:nvPr>
        </p:nvSpPr>
        <p:spPr/>
        <p:txBody>
          <a:bodyPr/>
          <a:lstStyle/>
          <a:p>
            <a:r>
              <a:rPr lang="en-US" smtClean="0"/>
              <a:t>ICWL2014, Tallinn, Estonia</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Aug 15, 2014</a:t>
            </a:r>
            <a:endParaRPr lang="en-US"/>
          </a:p>
        </p:txBody>
      </p:sp>
      <p:sp>
        <p:nvSpPr>
          <p:cNvPr id="8" name="Footer Placeholder 7"/>
          <p:cNvSpPr>
            <a:spLocks noGrp="1"/>
          </p:cNvSpPr>
          <p:nvPr>
            <p:ph type="ftr" sz="quarter" idx="11"/>
          </p:nvPr>
        </p:nvSpPr>
        <p:spPr/>
        <p:txBody>
          <a:bodyPr/>
          <a:lstStyle/>
          <a:p>
            <a:r>
              <a:rPr lang="en-US" smtClean="0"/>
              <a:t>ICWL2014, Tallinn, Estonia</a:t>
            </a:r>
            <a:endParaRPr lang="en-US"/>
          </a:p>
        </p:txBody>
      </p:sp>
      <p:sp>
        <p:nvSpPr>
          <p:cNvPr id="9" name="Slide Number Placeholder 8"/>
          <p:cNvSpPr>
            <a:spLocks noGrp="1"/>
          </p:cNvSpPr>
          <p:nvPr>
            <p:ph type="sldNum" sz="quarter" idx="12"/>
          </p:nvPr>
        </p:nvSpPr>
        <p:spPr>
          <a:xfrm rot="16200000">
            <a:off x="8227377" y="5885497"/>
            <a:ext cx="1315721" cy="365125"/>
          </a:xfrm>
          <a:prstGeom prst="rect">
            <a:avLst/>
          </a:prstGeom>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Aug 15, 2014</a:t>
            </a:r>
            <a:endParaRPr lang="en-US"/>
          </a:p>
        </p:txBody>
      </p:sp>
      <p:sp>
        <p:nvSpPr>
          <p:cNvPr id="4" name="Footer Placeholder 3"/>
          <p:cNvSpPr>
            <a:spLocks noGrp="1"/>
          </p:cNvSpPr>
          <p:nvPr>
            <p:ph type="ftr" sz="quarter" idx="11"/>
          </p:nvPr>
        </p:nvSpPr>
        <p:spPr/>
        <p:txBody>
          <a:bodyPr/>
          <a:lstStyle/>
          <a:p>
            <a:r>
              <a:rPr lang="en-US" smtClean="0"/>
              <a:t>ICWL2014, Tallinn, Estonia</a:t>
            </a:r>
            <a:endParaRPr lang="en-US"/>
          </a:p>
        </p:txBody>
      </p:sp>
      <p:sp>
        <p:nvSpPr>
          <p:cNvPr id="5" name="Slide Number Placeholder 4"/>
          <p:cNvSpPr>
            <a:spLocks noGrp="1"/>
          </p:cNvSpPr>
          <p:nvPr>
            <p:ph type="sldNum" sz="quarter" idx="12"/>
          </p:nvPr>
        </p:nvSpPr>
        <p:spPr>
          <a:xfrm rot="16200000">
            <a:off x="8227377" y="5885497"/>
            <a:ext cx="1315721" cy="365125"/>
          </a:xfrm>
          <a:prstGeom prst="rect">
            <a:avLst/>
          </a:prstGeom>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Aug 15, 2014</a:t>
            </a:r>
            <a:endParaRPr lang="en-US"/>
          </a:p>
        </p:txBody>
      </p:sp>
      <p:sp>
        <p:nvSpPr>
          <p:cNvPr id="3" name="Footer Placeholder 2"/>
          <p:cNvSpPr>
            <a:spLocks noGrp="1"/>
          </p:cNvSpPr>
          <p:nvPr>
            <p:ph type="ftr" sz="quarter" idx="11"/>
          </p:nvPr>
        </p:nvSpPr>
        <p:spPr/>
        <p:txBody>
          <a:bodyPr/>
          <a:lstStyle/>
          <a:p>
            <a:r>
              <a:rPr lang="en-US" smtClean="0"/>
              <a:t>ICWL2014, Tallinn, Estonia</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 15, 2014</a:t>
            </a:r>
            <a:endParaRPr lang="en-US"/>
          </a:p>
        </p:txBody>
      </p:sp>
      <p:sp>
        <p:nvSpPr>
          <p:cNvPr id="6" name="Footer Placeholder 5"/>
          <p:cNvSpPr>
            <a:spLocks noGrp="1"/>
          </p:cNvSpPr>
          <p:nvPr>
            <p:ph type="ftr" sz="quarter" idx="11"/>
          </p:nvPr>
        </p:nvSpPr>
        <p:spPr/>
        <p:txBody>
          <a:bodyPr/>
          <a:lstStyle/>
          <a:p>
            <a:r>
              <a:rPr lang="en-US" smtClean="0"/>
              <a:t>ICWL2014, Tallinn, Estonia</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 15, 2014</a:t>
            </a:r>
            <a:endParaRPr lang="en-US"/>
          </a:p>
        </p:txBody>
      </p:sp>
      <p:sp>
        <p:nvSpPr>
          <p:cNvPr id="6" name="Footer Placeholder 5"/>
          <p:cNvSpPr>
            <a:spLocks noGrp="1"/>
          </p:cNvSpPr>
          <p:nvPr>
            <p:ph type="ftr" sz="quarter" idx="11"/>
          </p:nvPr>
        </p:nvSpPr>
        <p:spPr/>
        <p:txBody>
          <a:bodyPr/>
          <a:lstStyle/>
          <a:p>
            <a:r>
              <a:rPr lang="en-US" smtClean="0"/>
              <a:t>ICWL2014, Tallinn, Estonia</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819400" y="6172201"/>
            <a:ext cx="2863850" cy="304800"/>
          </a:xfrm>
          <a:prstGeom prst="rect">
            <a:avLst/>
          </a:prstGeom>
        </p:spPr>
        <p:txBody>
          <a:bodyPr vert="horz" lIns="91440" tIns="45720" rIns="91440" bIns="0" rtlCol="0" anchor="ctr"/>
          <a:lstStyle>
            <a:lvl1pPr algn="r">
              <a:defRPr sz="1000">
                <a:solidFill>
                  <a:schemeClr val="tx1"/>
                </a:solidFill>
              </a:defRPr>
            </a:lvl1pPr>
          </a:lstStyle>
          <a:p>
            <a:r>
              <a:rPr lang="en-US" dirty="0" smtClean="0"/>
              <a:t>Nov 3, 2014</a:t>
            </a:r>
            <a:endParaRPr lang="en-US" dirty="0"/>
          </a:p>
        </p:txBody>
      </p:sp>
      <p:sp>
        <p:nvSpPr>
          <p:cNvPr id="5" name="Footer Placeholder 4"/>
          <p:cNvSpPr>
            <a:spLocks noGrp="1"/>
          </p:cNvSpPr>
          <p:nvPr>
            <p:ph type="ftr" sz="quarter" idx="3"/>
          </p:nvPr>
        </p:nvSpPr>
        <p:spPr>
          <a:xfrm>
            <a:off x="5683251" y="6172201"/>
            <a:ext cx="2393950" cy="304800"/>
          </a:xfrm>
          <a:prstGeom prst="rect">
            <a:avLst/>
          </a:prstGeom>
        </p:spPr>
        <p:txBody>
          <a:bodyPr vert="horz" lIns="91440" tIns="45720" rIns="91440" bIns="45720" rtlCol="0" anchor="ctr"/>
          <a:lstStyle>
            <a:lvl1pPr algn="l">
              <a:defRPr sz="1000">
                <a:solidFill>
                  <a:schemeClr val="tx1"/>
                </a:solidFill>
              </a:defRPr>
            </a:lvl1pPr>
          </a:lstStyle>
          <a:p>
            <a:r>
              <a:rPr lang="en-US" dirty="0" smtClean="0"/>
              <a:t>SW in Education WS, </a:t>
            </a:r>
            <a:r>
              <a:rPr lang="en-US" dirty="0" err="1" smtClean="0"/>
              <a:t>Dourados</a:t>
            </a:r>
            <a:r>
              <a:rPr lang="en-US" dirty="0" smtClean="0"/>
              <a:t>, Brazil</a:t>
            </a:r>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b="0" kern="1200" cap="small" spc="-60" baseline="0">
          <a:solidFill>
            <a:schemeClr val="tx2"/>
          </a:solidFill>
          <a:latin typeface="+mn-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400" b="0" kern="1200">
          <a:solidFill>
            <a:schemeClr val="tx1"/>
          </a:solidFill>
          <a:latin typeface="+mn-lt"/>
          <a:ea typeface="+mn-ea"/>
          <a:cs typeface="+mn-cs"/>
        </a:defRPr>
      </a:lvl1pPr>
      <a:lvl2pPr marL="349200" indent="-182880" algn="l" defTabSz="914400" rtl="0" eaLnBrk="1" latinLnBrk="0" hangingPunct="1">
        <a:spcBef>
          <a:spcPct val="20000"/>
        </a:spcBef>
        <a:buClr>
          <a:schemeClr val="tx2"/>
        </a:buClr>
        <a:buFont typeface="Arial" pitchFamily="34" charset="0"/>
        <a:buChar char="•"/>
        <a:defRPr sz="2200" kern="1200">
          <a:solidFill>
            <a:schemeClr val="tx1"/>
          </a:solidFill>
          <a:latin typeface="+mn-lt"/>
          <a:ea typeface="+mn-ea"/>
          <a:cs typeface="+mn-cs"/>
        </a:defRPr>
      </a:lvl2pPr>
      <a:lvl3pPr marL="6768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990000" indent="-228600" algn="l" defTabSz="914400" rtl="0" eaLnBrk="1" latinLnBrk="0" hangingPunct="1">
        <a:spcBef>
          <a:spcPts val="6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ljov@gmail.com" TargetMode="External"/><Relationship Id="rId4" Type="http://schemas.openxmlformats.org/officeDocument/2006/relationships/hyperlink" Target="http://jelenajovanovic.net" TargetMode="Externa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s://commons.wikimedia.org/wiki/File:Thats_all_folks.sv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5456"/>
            <a:ext cx="8963113" cy="3707764"/>
          </a:xfrm>
        </p:spPr>
        <p:txBody>
          <a:bodyPr/>
          <a:lstStyle/>
          <a:p>
            <a:pPr algn="ctr">
              <a:lnSpc>
                <a:spcPct val="130000"/>
              </a:lnSpc>
              <a:spcBef>
                <a:spcPts val="300"/>
              </a:spcBef>
              <a:spcAft>
                <a:spcPts val="300"/>
              </a:spcAft>
            </a:pPr>
            <a:r>
              <a:rPr lang="en-US" sz="4400" dirty="0"/>
              <a:t>m</a:t>
            </a:r>
            <a:r>
              <a:rPr lang="en-US" sz="4400" dirty="0" smtClean="0"/>
              <a:t>ining </a:t>
            </a:r>
            <a:r>
              <a:rPr lang="en-US" sz="4400" dirty="0"/>
              <a:t>trace data to reveal </a:t>
            </a:r>
            <a:r>
              <a:rPr lang="en-US" sz="4400" dirty="0" smtClean="0"/>
              <a:t/>
            </a:r>
            <a:br>
              <a:rPr lang="en-US" sz="4400" dirty="0" smtClean="0"/>
            </a:br>
            <a:r>
              <a:rPr lang="en-US" sz="4400" dirty="0" smtClean="0"/>
              <a:t>students</a:t>
            </a:r>
            <a:r>
              <a:rPr lang="en-US" sz="4400" dirty="0"/>
              <a:t>' learning strategies and strategy-based student profiles</a:t>
            </a:r>
            <a:endParaRPr lang="en-US" sz="4000" cap="small" dirty="0"/>
          </a:p>
        </p:txBody>
      </p:sp>
      <p:sp>
        <p:nvSpPr>
          <p:cNvPr id="3" name="Subtitle 2"/>
          <p:cNvSpPr>
            <a:spLocks noGrp="1"/>
          </p:cNvSpPr>
          <p:nvPr>
            <p:ph type="subTitle" idx="1"/>
          </p:nvPr>
        </p:nvSpPr>
        <p:spPr>
          <a:xfrm>
            <a:off x="228814" y="4166633"/>
            <a:ext cx="8394675" cy="1664084"/>
          </a:xfrm>
        </p:spPr>
        <p:txBody>
          <a:bodyPr>
            <a:normAutofit/>
          </a:bodyPr>
          <a:lstStyle/>
          <a:p>
            <a:pPr algn="ctr"/>
            <a:r>
              <a:rPr lang="en-US" sz="2000" cap="small" dirty="0" smtClean="0">
                <a:latin typeface="+mn-lt"/>
              </a:rPr>
              <a:t>Jelena Jovanovic</a:t>
            </a:r>
          </a:p>
          <a:p>
            <a:pPr algn="ctr">
              <a:spcBef>
                <a:spcPts val="0"/>
              </a:spcBef>
            </a:pPr>
            <a:r>
              <a:rPr lang="en-US" sz="2000" cap="small" dirty="0" smtClean="0">
                <a:latin typeface="+mn-lt"/>
              </a:rPr>
              <a:t>University of Belgrade, Serbia</a:t>
            </a:r>
          </a:p>
          <a:p>
            <a:pPr algn="ctr"/>
            <a:r>
              <a:rPr lang="en-US" sz="1600" cap="none" dirty="0" smtClean="0">
                <a:latin typeface="+mn-lt"/>
                <a:hlinkClick r:id="rId3"/>
              </a:rPr>
              <a:t>jeljov@gmail.com</a:t>
            </a:r>
            <a:r>
              <a:rPr lang="en-US" sz="1600" cap="none" dirty="0" smtClean="0">
                <a:latin typeface="+mn-lt"/>
              </a:rPr>
              <a:t> ; </a:t>
            </a:r>
            <a:r>
              <a:rPr lang="en-US" sz="1600" cap="none" dirty="0" smtClean="0">
                <a:latin typeface="+mn-lt"/>
                <a:hlinkClick r:id="rId4"/>
              </a:rPr>
              <a:t>http://jelenajovanovic.net</a:t>
            </a:r>
            <a:r>
              <a:rPr lang="en-US" sz="1600" cap="none" dirty="0" smtClean="0">
                <a:latin typeface="+mn-lt"/>
              </a:rPr>
              <a:t> </a:t>
            </a:r>
            <a:endParaRPr lang="en-US" sz="1600" dirty="0" smtClean="0">
              <a:latin typeface="+mn-lt"/>
            </a:endParaRPr>
          </a:p>
        </p:txBody>
      </p:sp>
      <p:pic>
        <p:nvPicPr>
          <p:cNvPr id="6" name="Picture 5"/>
          <p:cNvPicPr>
            <a:picLocks noChangeAspect="1"/>
          </p:cNvPicPr>
          <p:nvPr/>
        </p:nvPicPr>
        <p:blipFill>
          <a:blip r:embed="rId5"/>
          <a:stretch>
            <a:fillRect/>
          </a:stretch>
        </p:blipFill>
        <p:spPr>
          <a:xfrm>
            <a:off x="8271568" y="1"/>
            <a:ext cx="766684" cy="978568"/>
          </a:xfrm>
          <a:prstGeom prst="rect">
            <a:avLst/>
          </a:prstGeom>
        </p:spPr>
      </p:pic>
      <p:sp>
        <p:nvSpPr>
          <p:cNvPr id="5" name="Rectangle 4"/>
          <p:cNvSpPr/>
          <p:nvPr/>
        </p:nvSpPr>
        <p:spPr>
          <a:xfrm>
            <a:off x="369156" y="6150114"/>
            <a:ext cx="8254333" cy="707886"/>
          </a:xfrm>
          <a:prstGeom prst="rect">
            <a:avLst/>
          </a:prstGeom>
        </p:spPr>
        <p:txBody>
          <a:bodyPr wrap="square">
            <a:spAutoFit/>
          </a:bodyPr>
          <a:lstStyle/>
          <a:p>
            <a:pPr algn="ctr">
              <a:spcBef>
                <a:spcPts val="0"/>
              </a:spcBef>
            </a:pPr>
            <a:r>
              <a:rPr lang="x-none" sz="2000" dirty="0"/>
              <a:t>J</a:t>
            </a:r>
            <a:r>
              <a:rPr lang="en-US" sz="2000" dirty="0" err="1"/>
              <a:t>oint</a:t>
            </a:r>
            <a:r>
              <a:rPr lang="en-US" sz="2000" dirty="0"/>
              <a:t> work with </a:t>
            </a:r>
            <a:endParaRPr lang="en-US" sz="2000" dirty="0" smtClean="0"/>
          </a:p>
          <a:p>
            <a:pPr algn="ctr">
              <a:spcBef>
                <a:spcPts val="0"/>
              </a:spcBef>
            </a:pPr>
            <a:r>
              <a:rPr lang="en-US" sz="2000" dirty="0" smtClean="0"/>
              <a:t>Dragan </a:t>
            </a:r>
            <a:r>
              <a:rPr lang="en-US" sz="2000" dirty="0" err="1"/>
              <a:t>Gašević</a:t>
            </a:r>
            <a:r>
              <a:rPr lang="x-none" sz="2000" dirty="0"/>
              <a:t>, Abelardo Pardo, </a:t>
            </a:r>
            <a:r>
              <a:rPr lang="x-none" sz="2000" dirty="0" smtClean="0"/>
              <a:t>Shane Dawson</a:t>
            </a:r>
            <a:r>
              <a:rPr lang="en-US" sz="2000" dirty="0" smtClean="0"/>
              <a:t>, </a:t>
            </a:r>
            <a:r>
              <a:rPr lang="x-none" sz="2000" dirty="0"/>
              <a:t>Negin </a:t>
            </a:r>
            <a:r>
              <a:rPr lang="x-none" sz="2000" dirty="0" smtClean="0"/>
              <a:t>Mirriahi</a:t>
            </a:r>
            <a:endParaRPr lang="en-CA" sz="20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646947" cy="748253"/>
          </a:xfrm>
          <a:prstGeom prst="rect">
            <a:avLst/>
          </a:prstGeom>
        </p:spPr>
      </p:pic>
    </p:spTree>
    <p:extLst>
      <p:ext uri="{BB962C8B-B14F-4D97-AF65-F5344CB8AC3E}">
        <p14:creationId xmlns:p14="http://schemas.microsoft.com/office/powerpoint/2010/main" val="4268509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263" y="1447800"/>
            <a:ext cx="8121992" cy="4373563"/>
          </a:xfrm>
        </p:spPr>
        <p:txBody>
          <a:bodyPr>
            <a:normAutofit/>
          </a:bodyPr>
          <a:lstStyle/>
          <a:p>
            <a:r>
              <a:rPr lang="en-US" sz="3200" dirty="0"/>
              <a:t> </a:t>
            </a:r>
            <a:endParaRPr lang="en-US" sz="3200" dirty="0" smtClean="0"/>
          </a:p>
          <a:p>
            <a:endParaRPr lang="en-US" sz="3200" dirty="0" smtClean="0"/>
          </a:p>
          <a:p>
            <a:pPr algn="ctr"/>
            <a:r>
              <a:rPr lang="en-US" sz="3200" dirty="0" smtClean="0"/>
              <a:t>Learners </a:t>
            </a:r>
            <a:r>
              <a:rPr lang="en-US" sz="3200" dirty="0"/>
              <a:t>are not accurate reporters of how they study</a:t>
            </a:r>
          </a:p>
        </p:txBody>
      </p:sp>
      <p:sp>
        <p:nvSpPr>
          <p:cNvPr id="4" name="TextBox 3"/>
          <p:cNvSpPr txBox="1"/>
          <p:nvPr/>
        </p:nvSpPr>
        <p:spPr>
          <a:xfrm>
            <a:off x="1" y="6396335"/>
            <a:ext cx="8874516" cy="461665"/>
          </a:xfrm>
          <a:prstGeom prst="rect">
            <a:avLst/>
          </a:prstGeom>
          <a:noFill/>
        </p:spPr>
        <p:txBody>
          <a:bodyPr wrap="square" rtlCol="0">
            <a:spAutoFit/>
          </a:bodyPr>
          <a:lstStyle/>
          <a:p>
            <a:r>
              <a:rPr lang="en-US" sz="1200" dirty="0"/>
              <a:t>Zhou, M., &amp; </a:t>
            </a:r>
            <a:r>
              <a:rPr lang="en-US" sz="1200" dirty="0" err="1"/>
              <a:t>Winne</a:t>
            </a:r>
            <a:r>
              <a:rPr lang="en-US" sz="1200" dirty="0"/>
              <a:t>, P. H. (2012). Modeling academic achievement by self-reported versus </a:t>
            </a:r>
            <a:r>
              <a:rPr lang="en-US" sz="1200" dirty="0" smtClean="0"/>
              <a:t>traced goal </a:t>
            </a:r>
            <a:r>
              <a:rPr lang="en-US" sz="1200" dirty="0"/>
              <a:t>orientation. </a:t>
            </a:r>
            <a:r>
              <a:rPr lang="en-US" sz="1200" i="1" dirty="0"/>
              <a:t>Learning and Instruction</a:t>
            </a:r>
            <a:r>
              <a:rPr lang="en-US" sz="1200" dirty="0"/>
              <a:t>, 22 , 413–419.</a:t>
            </a:r>
          </a:p>
        </p:txBody>
      </p:sp>
    </p:spTree>
    <p:extLst>
      <p:ext uri="{BB962C8B-B14F-4D97-AF65-F5344CB8AC3E}">
        <p14:creationId xmlns:p14="http://schemas.microsoft.com/office/powerpoint/2010/main" val="2174490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073" y="1463842"/>
            <a:ext cx="7980947" cy="4373563"/>
          </a:xfrm>
        </p:spPr>
        <p:txBody>
          <a:bodyPr/>
          <a:lstStyle/>
          <a:p>
            <a:pPr algn="ctr"/>
            <a:endParaRPr lang="en-US" dirty="0" smtClean="0"/>
          </a:p>
          <a:p>
            <a:pPr algn="ctr"/>
            <a:r>
              <a:rPr lang="en-US" sz="2800" dirty="0" smtClean="0"/>
              <a:t>Compared to self-reports, learning traces </a:t>
            </a:r>
          </a:p>
          <a:p>
            <a:pPr marL="457200" indent="-457200" algn="ctr">
              <a:buFont typeface="Wingdings" charset="2"/>
              <a:buChar char="ü"/>
            </a:pPr>
            <a:r>
              <a:rPr lang="en-US" sz="2800" dirty="0" smtClean="0"/>
              <a:t>offer </a:t>
            </a:r>
            <a:r>
              <a:rPr lang="en-US" sz="2800" dirty="0" smtClean="0"/>
              <a:t>more objective insight into students’ learning behavior, and</a:t>
            </a:r>
          </a:p>
          <a:p>
            <a:pPr marL="457200" indent="-457200" algn="ctr">
              <a:buFont typeface="Wingdings" charset="2"/>
              <a:buChar char="ü"/>
            </a:pPr>
            <a:r>
              <a:rPr lang="en-US" sz="2800" dirty="0" smtClean="0"/>
              <a:t>allow </a:t>
            </a:r>
            <a:r>
              <a:rPr lang="en-US" sz="2800" dirty="0" smtClean="0"/>
              <a:t>for data collection in an unobtrusive way</a:t>
            </a:r>
            <a:endParaRPr lang="en-US" sz="2800" dirty="0"/>
          </a:p>
        </p:txBody>
      </p:sp>
      <p:sp>
        <p:nvSpPr>
          <p:cNvPr id="4" name="TextBox 3"/>
          <p:cNvSpPr txBox="1"/>
          <p:nvPr/>
        </p:nvSpPr>
        <p:spPr>
          <a:xfrm>
            <a:off x="0" y="6411276"/>
            <a:ext cx="8999621" cy="461665"/>
          </a:xfrm>
          <a:prstGeom prst="rect">
            <a:avLst/>
          </a:prstGeom>
          <a:noFill/>
        </p:spPr>
        <p:txBody>
          <a:bodyPr wrap="square" rtlCol="0">
            <a:spAutoFit/>
          </a:bodyPr>
          <a:lstStyle/>
          <a:p>
            <a:r>
              <a:rPr lang="en-US" sz="1200" dirty="0" err="1"/>
              <a:t>Winne</a:t>
            </a:r>
            <a:r>
              <a:rPr lang="en-US" sz="1200" dirty="0"/>
              <a:t>, P. H. (2013). Learning Strategies, Study Skills, and Self-Regulated Learning in Postsecondary Education. In M. B. Paulsen (Ed.), Higher Education: Handbook of Theory and Research (pp. 377–403). Springer Netherlands.</a:t>
            </a:r>
          </a:p>
        </p:txBody>
      </p:sp>
    </p:spTree>
    <p:extLst>
      <p:ext uri="{BB962C8B-B14F-4D97-AF65-F5344CB8AC3E}">
        <p14:creationId xmlns:p14="http://schemas.microsoft.com/office/powerpoint/2010/main" val="1712468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61" y="1436739"/>
            <a:ext cx="8534944" cy="4373563"/>
          </a:xfrm>
        </p:spPr>
        <p:txBody>
          <a:bodyPr>
            <a:normAutofit/>
          </a:bodyPr>
          <a:lstStyle/>
          <a:p>
            <a:pPr algn="ctr"/>
            <a:endParaRPr lang="en-US" sz="3200" dirty="0" smtClean="0"/>
          </a:p>
          <a:p>
            <a:pPr algn="ctr">
              <a:lnSpc>
                <a:spcPct val="114000"/>
              </a:lnSpc>
              <a:spcBef>
                <a:spcPts val="0"/>
              </a:spcBef>
              <a:spcAft>
                <a:spcPts val="1200"/>
              </a:spcAft>
            </a:pPr>
            <a:r>
              <a:rPr lang="en-US" sz="3200" dirty="0" smtClean="0"/>
              <a:t>Students learning strategies are </a:t>
            </a:r>
          </a:p>
          <a:p>
            <a:pPr algn="ctr">
              <a:lnSpc>
                <a:spcPct val="114000"/>
              </a:lnSpc>
              <a:spcBef>
                <a:spcPts val="0"/>
              </a:spcBef>
              <a:spcAft>
                <a:spcPts val="1200"/>
              </a:spcAft>
            </a:pPr>
            <a:r>
              <a:rPr lang="en-US" sz="3200" i="1" dirty="0" smtClean="0"/>
              <a:t>latent</a:t>
            </a:r>
            <a:r>
              <a:rPr lang="en-US" sz="3200" dirty="0" smtClean="0"/>
              <a:t> constructs </a:t>
            </a:r>
          </a:p>
          <a:p>
            <a:pPr algn="ctr">
              <a:lnSpc>
                <a:spcPct val="114000"/>
              </a:lnSpc>
              <a:spcBef>
                <a:spcPts val="0"/>
              </a:spcBef>
              <a:spcAft>
                <a:spcPts val="1200"/>
              </a:spcAft>
            </a:pPr>
            <a:r>
              <a:rPr lang="en-US" sz="3200" dirty="0" smtClean="0"/>
              <a:t>that can only be </a:t>
            </a:r>
            <a:r>
              <a:rPr lang="en-US" sz="3200" i="1" dirty="0" smtClean="0"/>
              <a:t>estimated</a:t>
            </a:r>
            <a:r>
              <a:rPr lang="en-US" sz="3200" dirty="0" smtClean="0"/>
              <a:t> </a:t>
            </a:r>
          </a:p>
          <a:p>
            <a:pPr algn="ctr">
              <a:lnSpc>
                <a:spcPct val="114000"/>
              </a:lnSpc>
              <a:spcBef>
                <a:spcPts val="0"/>
              </a:spcBef>
              <a:spcAft>
                <a:spcPts val="1200"/>
              </a:spcAft>
            </a:pPr>
            <a:r>
              <a:rPr lang="en-US" sz="3200" dirty="0" smtClean="0"/>
              <a:t>using the available observations (</a:t>
            </a:r>
            <a:r>
              <a:rPr lang="en-US" sz="3200" i="1" dirty="0" smtClean="0"/>
              <a:t>trace</a:t>
            </a:r>
            <a:r>
              <a:rPr lang="en-US" sz="3200" dirty="0" smtClean="0"/>
              <a:t> </a:t>
            </a:r>
            <a:r>
              <a:rPr lang="en-US" sz="3200" i="1" dirty="0" smtClean="0"/>
              <a:t>data</a:t>
            </a:r>
            <a:r>
              <a:rPr lang="en-US" sz="3200" dirty="0" smtClean="0"/>
              <a:t>)</a:t>
            </a:r>
            <a:endParaRPr lang="en-US" sz="3200" dirty="0"/>
          </a:p>
        </p:txBody>
      </p:sp>
      <p:sp>
        <p:nvSpPr>
          <p:cNvPr id="4" name="TextBox 3"/>
          <p:cNvSpPr txBox="1"/>
          <p:nvPr/>
        </p:nvSpPr>
        <p:spPr>
          <a:xfrm>
            <a:off x="1" y="6396335"/>
            <a:ext cx="8874516" cy="461665"/>
          </a:xfrm>
          <a:prstGeom prst="rect">
            <a:avLst/>
          </a:prstGeom>
          <a:noFill/>
        </p:spPr>
        <p:txBody>
          <a:bodyPr wrap="square" rtlCol="0">
            <a:spAutoFit/>
          </a:bodyPr>
          <a:lstStyle/>
          <a:p>
            <a:r>
              <a:rPr lang="en-US" sz="1200" dirty="0" err="1"/>
              <a:t>Joeng</a:t>
            </a:r>
            <a:r>
              <a:rPr lang="en-US" sz="1200" dirty="0"/>
              <a:t>, H., </a:t>
            </a:r>
            <a:r>
              <a:rPr lang="en-US" sz="1200" dirty="0" err="1"/>
              <a:t>Biswas</a:t>
            </a:r>
            <a:r>
              <a:rPr lang="en-US" sz="1200" dirty="0"/>
              <a:t>, G., Johnson, J. &amp; Howard, L. (2010). Analysis of productive learning behaviors in a structured inquiry cycle using hidden Markov models. </a:t>
            </a:r>
            <a:r>
              <a:rPr lang="en-US" sz="1200" i="1" dirty="0" smtClean="0"/>
              <a:t>Proceedings of the </a:t>
            </a:r>
            <a:r>
              <a:rPr lang="en-US" sz="1200" i="1" dirty="0"/>
              <a:t>3rd Int. Conf. on Educational Data Mining (EDM 2010)</a:t>
            </a:r>
            <a:r>
              <a:rPr lang="en-US" sz="1200" dirty="0"/>
              <a:t>, Pittsburgh, PA.</a:t>
            </a:r>
          </a:p>
        </p:txBody>
      </p:sp>
    </p:spTree>
    <p:extLst>
      <p:ext uri="{BB962C8B-B14F-4D97-AF65-F5344CB8AC3E}">
        <p14:creationId xmlns:p14="http://schemas.microsoft.com/office/powerpoint/2010/main" val="4058208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81791"/>
            <a:ext cx="5791200" cy="1371600"/>
          </a:xfrm>
        </p:spPr>
        <p:txBody>
          <a:bodyPr>
            <a:normAutofit/>
          </a:bodyPr>
          <a:lstStyle/>
          <a:p>
            <a:r>
              <a:rPr lang="en-US" sz="4200" b="1" dirty="0" smtClean="0"/>
              <a:t>Research questions</a:t>
            </a:r>
            <a:endParaRPr lang="en-US" sz="4200" b="1" dirty="0"/>
          </a:p>
        </p:txBody>
      </p:sp>
      <p:sp>
        <p:nvSpPr>
          <p:cNvPr id="3" name="Content Placeholder 2"/>
          <p:cNvSpPr>
            <a:spLocks noGrp="1"/>
          </p:cNvSpPr>
          <p:nvPr>
            <p:ph idx="1"/>
          </p:nvPr>
        </p:nvSpPr>
        <p:spPr>
          <a:xfrm>
            <a:off x="457199" y="1752600"/>
            <a:ext cx="8327694" cy="4373563"/>
          </a:xfrm>
        </p:spPr>
        <p:txBody>
          <a:bodyPr>
            <a:normAutofit/>
          </a:bodyPr>
          <a:lstStyle/>
          <a:p>
            <a:pPr marL="342900" indent="-342900">
              <a:buFont typeface="Wingdings" charset="2"/>
              <a:buChar char="§"/>
            </a:pPr>
            <a:endParaRPr lang="en-US" sz="2200" dirty="0" smtClean="0"/>
          </a:p>
          <a:p>
            <a:pPr marL="692100" lvl="1" indent="-342900">
              <a:buFont typeface="Arial"/>
              <a:buChar char="•"/>
            </a:pPr>
            <a:endParaRPr lang="en-US" sz="2200" b="0" dirty="0" smtClean="0"/>
          </a:p>
          <a:p>
            <a:pPr marL="342900" indent="-342900">
              <a:buFont typeface="Arial"/>
              <a:buChar char="•"/>
            </a:pPr>
            <a:endParaRPr lang="en-US" sz="2400" b="0" dirty="0"/>
          </a:p>
        </p:txBody>
      </p:sp>
    </p:spTree>
    <p:extLst>
      <p:ext uri="{BB962C8B-B14F-4D97-AF65-F5344CB8AC3E}">
        <p14:creationId xmlns:p14="http://schemas.microsoft.com/office/powerpoint/2010/main" val="44747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11900" cy="1130650"/>
          </a:xfrm>
        </p:spPr>
        <p:txBody>
          <a:bodyPr/>
          <a:lstStyle/>
          <a:p>
            <a:pPr algn="ctr"/>
            <a:r>
              <a:rPr lang="en-US" dirty="0" smtClean="0">
                <a:solidFill>
                  <a:schemeClr val="tx1"/>
                </a:solidFill>
              </a:rPr>
              <a:t>Research question 1</a:t>
            </a:r>
            <a:endParaRPr lang="en-US" dirty="0">
              <a:solidFill>
                <a:schemeClr val="tx1"/>
              </a:solidFill>
            </a:endParaRPr>
          </a:p>
        </p:txBody>
      </p:sp>
      <p:sp>
        <p:nvSpPr>
          <p:cNvPr id="3" name="Content Placeholder 2"/>
          <p:cNvSpPr>
            <a:spLocks noGrp="1"/>
          </p:cNvSpPr>
          <p:nvPr>
            <p:ph idx="1"/>
          </p:nvPr>
        </p:nvSpPr>
        <p:spPr>
          <a:xfrm>
            <a:off x="272715" y="1447800"/>
            <a:ext cx="8662737" cy="4373563"/>
          </a:xfrm>
        </p:spPr>
        <p:txBody>
          <a:bodyPr>
            <a:noAutofit/>
          </a:bodyPr>
          <a:lstStyle/>
          <a:p>
            <a:pPr>
              <a:lnSpc>
                <a:spcPct val="125000"/>
              </a:lnSpc>
            </a:pPr>
            <a:endParaRPr lang="en-US" sz="3200" dirty="0"/>
          </a:p>
          <a:p>
            <a:pPr algn="ctr">
              <a:lnSpc>
                <a:spcPct val="125000"/>
              </a:lnSpc>
            </a:pPr>
            <a:r>
              <a:rPr lang="en-US" sz="3000" dirty="0"/>
              <a:t>What learning strategies do students adopt when preparing for </a:t>
            </a:r>
            <a:r>
              <a:rPr lang="en-US" sz="3000" dirty="0" smtClean="0"/>
              <a:t>F2F </a:t>
            </a:r>
            <a:r>
              <a:rPr lang="en-US" sz="3000" dirty="0"/>
              <a:t>sessions in a FL </a:t>
            </a:r>
            <a:r>
              <a:rPr lang="en-US" sz="3000" dirty="0" smtClean="0"/>
              <a:t>setting?</a:t>
            </a:r>
          </a:p>
          <a:p>
            <a:pPr algn="ctr">
              <a:lnSpc>
                <a:spcPct val="125000"/>
              </a:lnSpc>
            </a:pPr>
            <a:endParaRPr lang="en-US" sz="3000" dirty="0"/>
          </a:p>
          <a:p>
            <a:pPr algn="ctr">
              <a:lnSpc>
                <a:spcPct val="125000"/>
              </a:lnSpc>
            </a:pPr>
            <a:r>
              <a:rPr lang="en-US" sz="2600" dirty="0" smtClean="0"/>
              <a:t>Preparation activities are essential </a:t>
            </a:r>
            <a:r>
              <a:rPr lang="en-US" sz="2600" dirty="0"/>
              <a:t>for </a:t>
            </a:r>
            <a:r>
              <a:rPr lang="en-US" sz="2600" dirty="0" smtClean="0"/>
              <a:t>students’ effective participation </a:t>
            </a:r>
            <a:r>
              <a:rPr lang="en-US" sz="2600" dirty="0"/>
              <a:t>in </a:t>
            </a:r>
            <a:r>
              <a:rPr lang="en-US" sz="2600" dirty="0" smtClean="0"/>
              <a:t>F2F </a:t>
            </a:r>
            <a:r>
              <a:rPr lang="en-US" sz="2600" dirty="0"/>
              <a:t>sessions</a:t>
            </a:r>
            <a:r>
              <a:rPr lang="en-US" sz="2600" dirty="0" smtClean="0"/>
              <a:t> </a:t>
            </a:r>
            <a:endParaRPr lang="en-US" sz="2600" dirty="0"/>
          </a:p>
        </p:txBody>
      </p:sp>
    </p:spTree>
    <p:extLst>
      <p:ext uri="{BB962C8B-B14F-4D97-AF65-F5344CB8AC3E}">
        <p14:creationId xmlns:p14="http://schemas.microsoft.com/office/powerpoint/2010/main" val="513085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136757" cy="1066482"/>
          </a:xfrm>
        </p:spPr>
        <p:txBody>
          <a:bodyPr/>
          <a:lstStyle/>
          <a:p>
            <a:pPr algn="ctr"/>
            <a:r>
              <a:rPr lang="en-US" dirty="0">
                <a:solidFill>
                  <a:schemeClr val="tx1"/>
                </a:solidFill>
              </a:rPr>
              <a:t>Research question </a:t>
            </a:r>
            <a:r>
              <a:rPr lang="en-US" dirty="0" smtClean="0">
                <a:solidFill>
                  <a:schemeClr val="tx1"/>
                </a:solidFill>
              </a:rPr>
              <a:t>2</a:t>
            </a:r>
            <a:endParaRPr lang="en-US" dirty="0"/>
          </a:p>
        </p:txBody>
      </p:sp>
      <p:sp>
        <p:nvSpPr>
          <p:cNvPr id="3" name="Content Placeholder 2"/>
          <p:cNvSpPr>
            <a:spLocks noGrp="1"/>
          </p:cNvSpPr>
          <p:nvPr>
            <p:ph idx="1"/>
          </p:nvPr>
        </p:nvSpPr>
        <p:spPr>
          <a:xfrm>
            <a:off x="625642" y="1528011"/>
            <a:ext cx="7968314" cy="4373563"/>
          </a:xfrm>
        </p:spPr>
        <p:txBody>
          <a:bodyPr>
            <a:normAutofit/>
          </a:bodyPr>
          <a:lstStyle/>
          <a:p>
            <a:pPr algn="ctr"/>
            <a:endParaRPr lang="en-US" sz="3200" dirty="0"/>
          </a:p>
          <a:p>
            <a:pPr algn="ctr">
              <a:lnSpc>
                <a:spcPct val="114000"/>
              </a:lnSpc>
              <a:spcBef>
                <a:spcPts val="168"/>
              </a:spcBef>
            </a:pPr>
            <a:r>
              <a:rPr lang="en-US" sz="3200" dirty="0" smtClean="0"/>
              <a:t>Do students’ learning </a:t>
            </a:r>
            <a:r>
              <a:rPr lang="en-US" sz="3200" dirty="0"/>
              <a:t>strategies </a:t>
            </a:r>
            <a:endParaRPr lang="en-US" sz="3200" dirty="0" smtClean="0"/>
          </a:p>
          <a:p>
            <a:pPr algn="ctr">
              <a:lnSpc>
                <a:spcPct val="114000"/>
              </a:lnSpc>
              <a:spcBef>
                <a:spcPts val="168"/>
              </a:spcBef>
            </a:pPr>
            <a:r>
              <a:rPr lang="en-US" sz="3200" dirty="0" smtClean="0"/>
              <a:t>associated with class preparation activities</a:t>
            </a:r>
          </a:p>
          <a:p>
            <a:pPr algn="ctr">
              <a:lnSpc>
                <a:spcPct val="114000"/>
              </a:lnSpc>
              <a:spcBef>
                <a:spcPts val="168"/>
              </a:spcBef>
            </a:pPr>
            <a:r>
              <a:rPr lang="en-US" sz="3200" dirty="0" smtClean="0"/>
              <a:t>change over a FL course?</a:t>
            </a:r>
            <a:endParaRPr lang="en-US" sz="3200" dirty="0"/>
          </a:p>
        </p:txBody>
      </p:sp>
    </p:spTree>
    <p:extLst>
      <p:ext uri="{BB962C8B-B14F-4D97-AF65-F5344CB8AC3E}">
        <p14:creationId xmlns:p14="http://schemas.microsoft.com/office/powerpoint/2010/main" val="1207812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136757" cy="938145"/>
          </a:xfrm>
        </p:spPr>
        <p:txBody>
          <a:bodyPr/>
          <a:lstStyle/>
          <a:p>
            <a:pPr algn="ctr"/>
            <a:r>
              <a:rPr lang="en-US" dirty="0">
                <a:solidFill>
                  <a:schemeClr val="tx1"/>
                </a:solidFill>
              </a:rPr>
              <a:t>Research question 3</a:t>
            </a:r>
            <a:endParaRPr lang="en-US" dirty="0"/>
          </a:p>
        </p:txBody>
      </p:sp>
      <p:sp>
        <p:nvSpPr>
          <p:cNvPr id="3" name="Content Placeholder 2"/>
          <p:cNvSpPr>
            <a:spLocks noGrp="1"/>
          </p:cNvSpPr>
          <p:nvPr>
            <p:ph idx="1"/>
          </p:nvPr>
        </p:nvSpPr>
        <p:spPr>
          <a:xfrm>
            <a:off x="457200" y="1752600"/>
            <a:ext cx="8136756" cy="4373563"/>
          </a:xfrm>
        </p:spPr>
        <p:txBody>
          <a:bodyPr>
            <a:normAutofit/>
          </a:bodyPr>
          <a:lstStyle/>
          <a:p>
            <a:endParaRPr lang="en-US" sz="3000" dirty="0" smtClean="0"/>
          </a:p>
          <a:p>
            <a:pPr algn="ctr">
              <a:lnSpc>
                <a:spcPct val="125000"/>
              </a:lnSpc>
            </a:pPr>
            <a:r>
              <a:rPr lang="en-US" sz="3000" dirty="0" smtClean="0"/>
              <a:t>Is </a:t>
            </a:r>
            <a:r>
              <a:rPr lang="en-US" sz="3000" dirty="0"/>
              <a:t>there a significant difference in </a:t>
            </a:r>
            <a:r>
              <a:rPr lang="en-US" sz="3000" dirty="0" smtClean="0"/>
              <a:t>the course </a:t>
            </a:r>
            <a:r>
              <a:rPr lang="en-US" sz="3000" dirty="0"/>
              <a:t>performance among the student groups who applied different </a:t>
            </a:r>
            <a:r>
              <a:rPr lang="en-US" sz="3000" dirty="0" smtClean="0"/>
              <a:t>strategies when preparing </a:t>
            </a:r>
            <a:r>
              <a:rPr lang="en-US" sz="3000" dirty="0"/>
              <a:t>for F2F sessions in a FL setting?</a:t>
            </a:r>
          </a:p>
        </p:txBody>
      </p:sp>
    </p:spTree>
    <p:extLst>
      <p:ext uri="{BB962C8B-B14F-4D97-AF65-F5344CB8AC3E}">
        <p14:creationId xmlns:p14="http://schemas.microsoft.com/office/powerpoint/2010/main" val="3816191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81791"/>
            <a:ext cx="5791200" cy="1371600"/>
          </a:xfrm>
        </p:spPr>
        <p:txBody>
          <a:bodyPr>
            <a:normAutofit/>
          </a:bodyPr>
          <a:lstStyle/>
          <a:p>
            <a:r>
              <a:rPr lang="en-US" sz="4000" b="1" dirty="0" smtClean="0"/>
              <a:t>Method</a:t>
            </a:r>
            <a:endParaRPr lang="en-US" sz="4000" b="1" dirty="0"/>
          </a:p>
        </p:txBody>
      </p:sp>
      <p:sp>
        <p:nvSpPr>
          <p:cNvPr id="3" name="Content Placeholder 2"/>
          <p:cNvSpPr>
            <a:spLocks noGrp="1"/>
          </p:cNvSpPr>
          <p:nvPr>
            <p:ph idx="1"/>
          </p:nvPr>
        </p:nvSpPr>
        <p:spPr>
          <a:xfrm>
            <a:off x="457199" y="1752600"/>
            <a:ext cx="8327694" cy="4373563"/>
          </a:xfrm>
        </p:spPr>
        <p:txBody>
          <a:bodyPr>
            <a:normAutofit/>
          </a:bodyPr>
          <a:lstStyle/>
          <a:p>
            <a:pPr marL="342900" indent="-342900">
              <a:buFont typeface="Wingdings" charset="2"/>
              <a:buChar char="§"/>
            </a:pPr>
            <a:endParaRPr lang="en-US" sz="2200" dirty="0" smtClean="0"/>
          </a:p>
          <a:p>
            <a:pPr marL="692100" lvl="1" indent="-342900">
              <a:buFont typeface="Arial"/>
              <a:buChar char="•"/>
            </a:pPr>
            <a:endParaRPr lang="en-US" sz="2200" b="0" dirty="0" smtClean="0"/>
          </a:p>
          <a:p>
            <a:pPr marL="342900" indent="-342900">
              <a:buFont typeface="Arial"/>
              <a:buChar char="•"/>
            </a:pPr>
            <a:endParaRPr lang="en-US" sz="2400" b="0" dirty="0"/>
          </a:p>
        </p:txBody>
      </p:sp>
    </p:spTree>
    <p:extLst>
      <p:ext uri="{BB962C8B-B14F-4D97-AF65-F5344CB8AC3E}">
        <p14:creationId xmlns:p14="http://schemas.microsoft.com/office/powerpoint/2010/main" val="425427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6835"/>
            <a:ext cx="5791200" cy="925363"/>
          </a:xfrm>
        </p:spPr>
        <p:txBody>
          <a:bodyPr/>
          <a:lstStyle/>
          <a:p>
            <a:r>
              <a:rPr lang="en-US" dirty="0" smtClean="0">
                <a:solidFill>
                  <a:srgbClr val="000000"/>
                </a:solidFill>
              </a:rPr>
              <a:t>Context</a:t>
            </a:r>
            <a:endParaRPr lang="en-CA" dirty="0">
              <a:solidFill>
                <a:srgbClr val="000000"/>
              </a:solidFill>
            </a:endParaRPr>
          </a:p>
        </p:txBody>
      </p:sp>
      <p:sp>
        <p:nvSpPr>
          <p:cNvPr id="5" name="Content Placeholder 4"/>
          <p:cNvSpPr>
            <a:spLocks noGrp="1"/>
          </p:cNvSpPr>
          <p:nvPr>
            <p:ph idx="1"/>
          </p:nvPr>
        </p:nvSpPr>
        <p:spPr>
          <a:xfrm>
            <a:off x="395536" y="1981200"/>
            <a:ext cx="7581194" cy="4114800"/>
          </a:xfrm>
        </p:spPr>
        <p:txBody>
          <a:bodyPr>
            <a:normAutofit/>
          </a:bodyPr>
          <a:lstStyle/>
          <a:p>
            <a:pPr marL="0" indent="0">
              <a:lnSpc>
                <a:spcPct val="114000"/>
              </a:lnSpc>
              <a:buNone/>
            </a:pPr>
            <a:r>
              <a:rPr lang="en-CA" dirty="0" smtClean="0"/>
              <a:t>First year engineering course in </a:t>
            </a:r>
            <a:r>
              <a:rPr lang="en-CA" dirty="0"/>
              <a:t>C</a:t>
            </a:r>
            <a:r>
              <a:rPr lang="en-CA" dirty="0" smtClean="0"/>
              <a:t>omputer systems at an Australian higher education institution</a:t>
            </a:r>
            <a:endParaRPr lang="en-CA" dirty="0"/>
          </a:p>
          <a:p>
            <a:pPr marL="0" indent="0">
              <a:buNone/>
            </a:pPr>
            <a:r>
              <a:rPr lang="en-CA" dirty="0" smtClean="0"/>
              <a:t>Length: 13 weeks</a:t>
            </a:r>
          </a:p>
          <a:p>
            <a:pPr marL="0" indent="0">
              <a:buNone/>
            </a:pPr>
            <a:r>
              <a:rPr lang="en-CA" dirty="0" smtClean="0"/>
              <a:t>Enrolment</a:t>
            </a:r>
            <a:r>
              <a:rPr lang="en-CA" dirty="0"/>
              <a:t>: </a:t>
            </a:r>
            <a:r>
              <a:rPr lang="en-CA" dirty="0" smtClean="0"/>
              <a:t>~300 students</a:t>
            </a:r>
            <a:endParaRPr lang="en-CA" dirty="0"/>
          </a:p>
          <a:p>
            <a:pPr marL="0" indent="0">
              <a:buNone/>
            </a:pPr>
            <a:r>
              <a:rPr lang="en-CA" dirty="0" smtClean="0"/>
              <a:t>Students with limited, if any, experience with FL </a:t>
            </a:r>
          </a:p>
        </p:txBody>
      </p:sp>
    </p:spTree>
    <p:extLst>
      <p:ext uri="{BB962C8B-B14F-4D97-AF65-F5344CB8AC3E}">
        <p14:creationId xmlns:p14="http://schemas.microsoft.com/office/powerpoint/2010/main" val="2552317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81059"/>
          </a:xfrm>
        </p:spPr>
        <p:txBody>
          <a:bodyPr/>
          <a:lstStyle/>
          <a:p>
            <a:r>
              <a:rPr lang="en-US" dirty="0" smtClean="0">
                <a:solidFill>
                  <a:srgbClr val="000000"/>
                </a:solidFill>
              </a:rPr>
              <a:t>Context</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sz="2800" dirty="0" smtClean="0"/>
              <a:t>Elements of the FL design: </a:t>
            </a:r>
            <a:endParaRPr lang="en-US" sz="2800" dirty="0"/>
          </a:p>
          <a:p>
            <a:pPr marL="457200" indent="-457200">
              <a:buFont typeface="Wingdings" charset="2"/>
              <a:buChar char="§"/>
            </a:pPr>
            <a:r>
              <a:rPr lang="en-US" dirty="0" smtClean="0"/>
              <a:t>preparation </a:t>
            </a:r>
            <a:r>
              <a:rPr lang="en-US" dirty="0"/>
              <a:t>activities to be completed before the </a:t>
            </a:r>
            <a:r>
              <a:rPr lang="en-US" dirty="0" smtClean="0"/>
              <a:t>lecture (F2F session with the teacher)</a:t>
            </a:r>
            <a:endParaRPr lang="en-US" dirty="0"/>
          </a:p>
          <a:p>
            <a:pPr marL="457200" indent="-457200">
              <a:buFont typeface="Wingdings" charset="2"/>
              <a:buChar char="§"/>
            </a:pPr>
            <a:r>
              <a:rPr lang="en-US" dirty="0"/>
              <a:t>redesigned </a:t>
            </a:r>
            <a:r>
              <a:rPr lang="en-US" dirty="0" smtClean="0"/>
              <a:t>lecture, framed as </a:t>
            </a:r>
            <a:r>
              <a:rPr lang="en-US" dirty="0"/>
              <a:t>an active learning session </a:t>
            </a:r>
            <a:r>
              <a:rPr lang="en-US" dirty="0" smtClean="0"/>
              <a:t>requiring </a:t>
            </a:r>
            <a:r>
              <a:rPr lang="en-US" dirty="0"/>
              <a:t>students’ preparation</a:t>
            </a:r>
          </a:p>
          <a:p>
            <a:endParaRPr lang="en-US" sz="2800" dirty="0"/>
          </a:p>
        </p:txBody>
      </p:sp>
    </p:spTree>
    <p:extLst>
      <p:ext uri="{BB962C8B-B14F-4D97-AF65-F5344CB8AC3E}">
        <p14:creationId xmlns:p14="http://schemas.microsoft.com/office/powerpoint/2010/main" val="997394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81791"/>
            <a:ext cx="5791200" cy="1371600"/>
          </a:xfrm>
        </p:spPr>
        <p:txBody>
          <a:bodyPr>
            <a:normAutofit/>
          </a:bodyPr>
          <a:lstStyle/>
          <a:p>
            <a:r>
              <a:rPr lang="en-US" sz="4200" b="1" dirty="0" smtClean="0"/>
              <a:t>Background / Motivation</a:t>
            </a:r>
            <a:endParaRPr lang="en-US" sz="4200" b="1" dirty="0"/>
          </a:p>
        </p:txBody>
      </p:sp>
      <p:sp>
        <p:nvSpPr>
          <p:cNvPr id="3" name="Content Placeholder 2"/>
          <p:cNvSpPr>
            <a:spLocks noGrp="1"/>
          </p:cNvSpPr>
          <p:nvPr>
            <p:ph idx="1"/>
          </p:nvPr>
        </p:nvSpPr>
        <p:spPr>
          <a:xfrm>
            <a:off x="457199" y="1752600"/>
            <a:ext cx="8327694" cy="4373563"/>
          </a:xfrm>
        </p:spPr>
        <p:txBody>
          <a:bodyPr>
            <a:normAutofit/>
          </a:bodyPr>
          <a:lstStyle/>
          <a:p>
            <a:pPr marL="342900" indent="-342900">
              <a:buFont typeface="Wingdings" charset="2"/>
              <a:buChar char="§"/>
            </a:pPr>
            <a:endParaRPr lang="en-US" sz="2200" dirty="0" smtClean="0"/>
          </a:p>
          <a:p>
            <a:pPr marL="692100" lvl="1" indent="-342900">
              <a:buFont typeface="Arial"/>
              <a:buChar char="•"/>
            </a:pPr>
            <a:endParaRPr lang="en-US" sz="2200" b="0" dirty="0" smtClean="0"/>
          </a:p>
          <a:p>
            <a:pPr marL="342900" indent="-342900">
              <a:buFont typeface="Arial"/>
              <a:buChar char="•"/>
            </a:pPr>
            <a:endParaRPr lang="en-US" sz="2400" b="0" dirty="0"/>
          </a:p>
        </p:txBody>
      </p:sp>
    </p:spTree>
    <p:extLst>
      <p:ext uri="{BB962C8B-B14F-4D97-AF65-F5344CB8AC3E}">
        <p14:creationId xmlns:p14="http://schemas.microsoft.com/office/powerpoint/2010/main" val="3142528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940132"/>
          </a:xfrm>
        </p:spPr>
        <p:txBody>
          <a:bodyPr/>
          <a:lstStyle/>
          <a:p>
            <a:r>
              <a:rPr lang="en-US" dirty="0" smtClean="0">
                <a:solidFill>
                  <a:srgbClr val="000000"/>
                </a:solidFill>
              </a:rPr>
              <a:t>Context</a:t>
            </a:r>
            <a:r>
              <a:rPr lang="en-US" dirty="0" smtClean="0"/>
              <a:t> </a:t>
            </a:r>
            <a:endParaRPr lang="en-US" dirty="0"/>
          </a:p>
        </p:txBody>
      </p:sp>
      <p:sp>
        <p:nvSpPr>
          <p:cNvPr id="3" name="Content Placeholder 2"/>
          <p:cNvSpPr>
            <a:spLocks noGrp="1"/>
          </p:cNvSpPr>
          <p:nvPr>
            <p:ph idx="1"/>
          </p:nvPr>
        </p:nvSpPr>
        <p:spPr/>
        <p:txBody>
          <a:bodyPr/>
          <a:lstStyle/>
          <a:p>
            <a:r>
              <a:rPr lang="en-US" sz="2800" dirty="0" smtClean="0"/>
              <a:t>Preparation activities:</a:t>
            </a:r>
            <a:endParaRPr lang="en-US" sz="2800" dirty="0"/>
          </a:p>
          <a:p>
            <a:pPr marL="342900" indent="-342900">
              <a:buFont typeface="Wingdings" charset="2"/>
              <a:buChar char="§"/>
            </a:pPr>
            <a:r>
              <a:rPr lang="en-US" dirty="0" smtClean="0"/>
              <a:t>Short videos followed by </a:t>
            </a:r>
            <a:r>
              <a:rPr lang="en-US" dirty="0"/>
              <a:t>multiple choice questions (MCQs</a:t>
            </a:r>
            <a:r>
              <a:rPr lang="en-US" dirty="0" smtClean="0"/>
              <a:t>) providing formative feedback</a:t>
            </a:r>
          </a:p>
          <a:p>
            <a:pPr marL="342900" indent="-342900">
              <a:buFont typeface="Wingdings" charset="2"/>
              <a:buChar char="§"/>
            </a:pPr>
            <a:r>
              <a:rPr lang="en-US" dirty="0" smtClean="0"/>
              <a:t>Lecture materials (documents) </a:t>
            </a:r>
            <a:r>
              <a:rPr lang="en-US" dirty="0"/>
              <a:t>with embedded </a:t>
            </a:r>
            <a:r>
              <a:rPr lang="en-US" dirty="0" smtClean="0"/>
              <a:t>MCQs offering </a:t>
            </a:r>
            <a:r>
              <a:rPr lang="en-US" dirty="0"/>
              <a:t>formative feedback</a:t>
            </a:r>
            <a:endParaRPr lang="en-US" dirty="0" smtClean="0"/>
          </a:p>
          <a:p>
            <a:pPr marL="342900" indent="-342900">
              <a:buFont typeface="Wingdings" charset="2"/>
              <a:buChar char="§"/>
            </a:pPr>
            <a:r>
              <a:rPr lang="en-US" dirty="0" smtClean="0"/>
              <a:t>Problem sequences serving as summative assessment </a:t>
            </a:r>
            <a:endParaRPr lang="en-US" dirty="0"/>
          </a:p>
        </p:txBody>
      </p:sp>
    </p:spTree>
    <p:extLst>
      <p:ext uri="{BB962C8B-B14F-4D97-AF65-F5344CB8AC3E}">
        <p14:creationId xmlns:p14="http://schemas.microsoft.com/office/powerpoint/2010/main" val="491586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206929"/>
          </a:xfrm>
        </p:spPr>
        <p:txBody>
          <a:bodyPr/>
          <a:lstStyle/>
          <a:p>
            <a:r>
              <a:rPr lang="en-US" dirty="0" smtClean="0">
                <a:solidFill>
                  <a:srgbClr val="000000"/>
                </a:solidFill>
              </a:rPr>
              <a:t>Analysis </a:t>
            </a:r>
            <a:endParaRPr lang="en-US" dirty="0">
              <a:solidFill>
                <a:srgbClr val="000000"/>
              </a:solidFill>
            </a:endParaRPr>
          </a:p>
        </p:txBody>
      </p:sp>
      <p:sp>
        <p:nvSpPr>
          <p:cNvPr id="3" name="Content Placeholder 2"/>
          <p:cNvSpPr>
            <a:spLocks noGrp="1"/>
          </p:cNvSpPr>
          <p:nvPr>
            <p:ph idx="1"/>
          </p:nvPr>
        </p:nvSpPr>
        <p:spPr>
          <a:xfrm>
            <a:off x="457200" y="1672391"/>
            <a:ext cx="8195822" cy="1070810"/>
          </a:xfrm>
        </p:spPr>
        <p:txBody>
          <a:bodyPr>
            <a:normAutofit/>
          </a:bodyPr>
          <a:lstStyle/>
          <a:p>
            <a:pPr>
              <a:spcBef>
                <a:spcPts val="1872"/>
              </a:spcBef>
            </a:pPr>
            <a:r>
              <a:rPr lang="en-US" sz="2800" dirty="0" smtClean="0"/>
              <a:t>Exploratory sequence analyses</a:t>
            </a:r>
          </a:p>
          <a:p>
            <a:pPr>
              <a:spcBef>
                <a:spcPts val="72"/>
              </a:spcBef>
            </a:pPr>
            <a:r>
              <a:rPr lang="en-US" dirty="0" smtClean="0"/>
              <a:t>(sequence = encoded </a:t>
            </a:r>
            <a:r>
              <a:rPr lang="en-US" dirty="0"/>
              <a:t>learning </a:t>
            </a:r>
            <a:r>
              <a:rPr lang="en-US" dirty="0" smtClean="0"/>
              <a:t>session data)</a:t>
            </a:r>
          </a:p>
        </p:txBody>
      </p:sp>
      <p:sp>
        <p:nvSpPr>
          <p:cNvPr id="4" name="Rectangle 3"/>
          <p:cNvSpPr/>
          <p:nvPr/>
        </p:nvSpPr>
        <p:spPr>
          <a:xfrm>
            <a:off x="457200" y="3112016"/>
            <a:ext cx="8195822" cy="2777683"/>
          </a:xfrm>
          <a:prstGeom prst="rect">
            <a:avLst/>
          </a:prstGeom>
        </p:spPr>
        <p:txBody>
          <a:bodyPr wrap="square">
            <a:spAutoFit/>
          </a:bodyPr>
          <a:lstStyle/>
          <a:p>
            <a:pPr>
              <a:spcAft>
                <a:spcPts val="300"/>
              </a:spcAft>
            </a:pPr>
            <a:r>
              <a:rPr lang="de-DE" dirty="0">
                <a:latin typeface="Consolas"/>
                <a:cs typeface="Consolas"/>
              </a:rPr>
              <a:t>[1] (CONTENT_ACCESS,3) </a:t>
            </a:r>
            <a:endParaRPr lang="de-DE" dirty="0" smtClean="0">
              <a:latin typeface="Consolas"/>
              <a:cs typeface="Consolas"/>
            </a:endParaRPr>
          </a:p>
          <a:p>
            <a:pPr>
              <a:spcAft>
                <a:spcPts val="300"/>
              </a:spcAft>
            </a:pPr>
            <a:r>
              <a:rPr lang="de-DE" dirty="0" smtClean="0">
                <a:latin typeface="Consolas"/>
                <a:cs typeface="Consolas"/>
              </a:rPr>
              <a:t>[</a:t>
            </a:r>
            <a:r>
              <a:rPr lang="de-DE" dirty="0">
                <a:latin typeface="Consolas"/>
                <a:cs typeface="Consolas"/>
              </a:rPr>
              <a:t>2] (EXE_IN,3)-(EXE_CO,1)-(EXE_IN,1)-(EXE_CO,1)-(EXE_IN,2) </a:t>
            </a:r>
            <a:endParaRPr lang="de-DE" dirty="0" smtClean="0">
              <a:latin typeface="Consolas"/>
              <a:cs typeface="Consolas"/>
            </a:endParaRPr>
          </a:p>
          <a:p>
            <a:pPr>
              <a:spcAft>
                <a:spcPts val="300"/>
              </a:spcAft>
            </a:pPr>
            <a:r>
              <a:rPr lang="de-DE" dirty="0" smtClean="0">
                <a:latin typeface="Consolas"/>
                <a:cs typeface="Consolas"/>
              </a:rPr>
              <a:t>[</a:t>
            </a:r>
            <a:r>
              <a:rPr lang="de-DE" dirty="0">
                <a:latin typeface="Consolas"/>
                <a:cs typeface="Consolas"/>
              </a:rPr>
              <a:t>3] (CONTENT_ACCESS,3)-(EXE_IN,4</a:t>
            </a:r>
            <a:r>
              <a:rPr lang="de-DE" dirty="0" smtClean="0">
                <a:latin typeface="Consolas"/>
                <a:cs typeface="Consolas"/>
              </a:rPr>
              <a:t>) </a:t>
            </a:r>
          </a:p>
          <a:p>
            <a:pPr>
              <a:spcAft>
                <a:spcPts val="300"/>
              </a:spcAft>
            </a:pPr>
            <a:r>
              <a:rPr lang="de-DE" dirty="0" smtClean="0">
                <a:latin typeface="Consolas"/>
                <a:cs typeface="Consolas"/>
              </a:rPr>
              <a:t>[</a:t>
            </a:r>
            <a:r>
              <a:rPr lang="de-DE" dirty="0">
                <a:latin typeface="Consolas"/>
                <a:cs typeface="Consolas"/>
              </a:rPr>
              <a:t>4] (MC_EVAL,4) </a:t>
            </a:r>
            <a:endParaRPr lang="de-DE" dirty="0" smtClean="0">
              <a:latin typeface="Consolas"/>
              <a:cs typeface="Consolas"/>
            </a:endParaRPr>
          </a:p>
          <a:p>
            <a:pPr defTabSz="630000">
              <a:spcAft>
                <a:spcPts val="300"/>
              </a:spcAft>
            </a:pPr>
            <a:r>
              <a:rPr lang="de-DE" dirty="0" smtClean="0">
                <a:latin typeface="Consolas"/>
                <a:cs typeface="Consolas"/>
              </a:rPr>
              <a:t>[</a:t>
            </a:r>
            <a:r>
              <a:rPr lang="de-DE" dirty="0">
                <a:latin typeface="Consolas"/>
                <a:cs typeface="Consolas"/>
              </a:rPr>
              <a:t>5] (EXE_IN,5)-(EXE_CO,1)-(EXE_IN,3)-(EXE_CO,1)-(EXE_IN,2</a:t>
            </a:r>
            <a:r>
              <a:rPr lang="de-DE" dirty="0" smtClean="0">
                <a:latin typeface="Consolas"/>
                <a:cs typeface="Consolas"/>
              </a:rPr>
              <a:t>)-  	(</a:t>
            </a:r>
            <a:r>
              <a:rPr lang="de-DE" dirty="0">
                <a:latin typeface="Consolas"/>
                <a:cs typeface="Consolas"/>
              </a:rPr>
              <a:t>EXE_CO,1)-(EXE_IN,9)-(EXE_CO,4)-(EXE_IN,4)-(EXE_CO,1</a:t>
            </a:r>
            <a:r>
              <a:rPr lang="de-DE" dirty="0" smtClean="0">
                <a:latin typeface="Consolas"/>
                <a:cs typeface="Consolas"/>
              </a:rPr>
              <a:t>)-	(</a:t>
            </a:r>
            <a:r>
              <a:rPr lang="de-DE" dirty="0">
                <a:latin typeface="Consolas"/>
                <a:cs typeface="Consolas"/>
              </a:rPr>
              <a:t>EXE_IN,2)-(EXE_CO,2)-(EXE_IN,3)-(EXE_CO,3)-(EXE_IN,1</a:t>
            </a:r>
            <a:r>
              <a:rPr lang="de-DE" dirty="0" smtClean="0">
                <a:latin typeface="Consolas"/>
                <a:cs typeface="Consolas"/>
              </a:rPr>
              <a:t>)-	(</a:t>
            </a:r>
            <a:r>
              <a:rPr lang="de-DE" dirty="0">
                <a:latin typeface="Consolas"/>
                <a:cs typeface="Consolas"/>
              </a:rPr>
              <a:t>EXE_CO,2)-(EXE_IN,1</a:t>
            </a:r>
            <a:r>
              <a:rPr lang="de-DE" dirty="0" smtClean="0">
                <a:latin typeface="Consolas"/>
                <a:cs typeface="Consolas"/>
              </a:rPr>
              <a:t>)</a:t>
            </a:r>
          </a:p>
          <a:p>
            <a:pPr>
              <a:spcAft>
                <a:spcPts val="300"/>
              </a:spcAft>
            </a:pPr>
            <a:r>
              <a:rPr lang="de-DE" dirty="0" smtClean="0">
                <a:latin typeface="Consolas"/>
                <a:cs typeface="Consolas"/>
              </a:rPr>
              <a:t>[</a:t>
            </a:r>
            <a:r>
              <a:rPr lang="de-DE" dirty="0">
                <a:latin typeface="Consolas"/>
                <a:cs typeface="Consolas"/>
              </a:rPr>
              <a:t>6] (CONTENT_ACCESS,2) </a:t>
            </a:r>
            <a:endParaRPr lang="en-US" dirty="0">
              <a:latin typeface="Consolas"/>
              <a:cs typeface="Consolas"/>
            </a:endParaRPr>
          </a:p>
        </p:txBody>
      </p:sp>
      <p:sp>
        <p:nvSpPr>
          <p:cNvPr id="5" name="TextBox 4"/>
          <p:cNvSpPr txBox="1"/>
          <p:nvPr/>
        </p:nvSpPr>
        <p:spPr>
          <a:xfrm>
            <a:off x="-1" y="6441159"/>
            <a:ext cx="9015663" cy="461665"/>
          </a:xfrm>
          <a:prstGeom prst="rect">
            <a:avLst/>
          </a:prstGeom>
          <a:noFill/>
        </p:spPr>
        <p:txBody>
          <a:bodyPr wrap="square" rtlCol="0">
            <a:spAutoFit/>
          </a:bodyPr>
          <a:lstStyle/>
          <a:p>
            <a:r>
              <a:rPr lang="en-US" sz="1200" dirty="0" err="1"/>
              <a:t>Gabadinho</a:t>
            </a:r>
            <a:r>
              <a:rPr lang="en-US" sz="1200" dirty="0"/>
              <a:t>, A., </a:t>
            </a:r>
            <a:r>
              <a:rPr lang="en-US" sz="1200" dirty="0" err="1"/>
              <a:t>Ritschard</a:t>
            </a:r>
            <a:r>
              <a:rPr lang="en-US" sz="1200" dirty="0"/>
              <a:t>, G., Müller, N.S. &amp; </a:t>
            </a:r>
            <a:r>
              <a:rPr lang="en-US" sz="1200" dirty="0" err="1"/>
              <a:t>Studer</a:t>
            </a:r>
            <a:r>
              <a:rPr lang="en-US" sz="1200" dirty="0"/>
              <a:t>, M. (2011</a:t>
            </a:r>
            <a:r>
              <a:rPr lang="en-US" sz="1200" dirty="0" smtClean="0"/>
              <a:t>). </a:t>
            </a:r>
            <a:r>
              <a:rPr lang="en-US" sz="1200" dirty="0"/>
              <a:t>Analyzing and visualizing state sequences in R with </a:t>
            </a:r>
            <a:r>
              <a:rPr lang="en-US" sz="1200" dirty="0" err="1"/>
              <a:t>TraMineR</a:t>
            </a:r>
            <a:r>
              <a:rPr lang="en-US" sz="1200" dirty="0"/>
              <a:t>, </a:t>
            </a:r>
            <a:r>
              <a:rPr lang="en-US" sz="1200" i="1" dirty="0"/>
              <a:t>Journal of Statistical </a:t>
            </a:r>
            <a:r>
              <a:rPr lang="en-US" sz="1200" i="1" dirty="0" smtClean="0"/>
              <a:t>Software</a:t>
            </a:r>
            <a:r>
              <a:rPr lang="en-US" sz="1200" dirty="0" smtClean="0"/>
              <a:t>, </a:t>
            </a:r>
            <a:r>
              <a:rPr lang="en-US" sz="1200" dirty="0"/>
              <a:t>40(4), </a:t>
            </a:r>
            <a:r>
              <a:rPr lang="en-US" sz="1200" dirty="0" smtClean="0"/>
              <a:t>1</a:t>
            </a:r>
            <a:r>
              <a:rPr lang="en-US" sz="1200" dirty="0"/>
              <a:t>-37.</a:t>
            </a:r>
          </a:p>
        </p:txBody>
      </p:sp>
    </p:spTree>
    <p:extLst>
      <p:ext uri="{BB962C8B-B14F-4D97-AF65-F5344CB8AC3E}">
        <p14:creationId xmlns:p14="http://schemas.microsoft.com/office/powerpoint/2010/main" val="110306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4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206929"/>
          </a:xfrm>
        </p:spPr>
        <p:txBody>
          <a:bodyPr/>
          <a:lstStyle/>
          <a:p>
            <a:r>
              <a:rPr lang="en-US" dirty="0" smtClean="0">
                <a:solidFill>
                  <a:srgbClr val="000000"/>
                </a:solidFill>
              </a:rPr>
              <a:t>Analysis </a:t>
            </a:r>
            <a:endParaRPr lang="en-US" dirty="0">
              <a:solidFill>
                <a:srgbClr val="000000"/>
              </a:solidFill>
            </a:endParaRPr>
          </a:p>
        </p:txBody>
      </p:sp>
      <p:sp>
        <p:nvSpPr>
          <p:cNvPr id="3" name="Content Placeholder 2"/>
          <p:cNvSpPr>
            <a:spLocks noGrp="1"/>
          </p:cNvSpPr>
          <p:nvPr>
            <p:ph idx="1"/>
          </p:nvPr>
        </p:nvSpPr>
        <p:spPr>
          <a:xfrm>
            <a:off x="457200" y="1752600"/>
            <a:ext cx="8195822" cy="4373563"/>
          </a:xfrm>
        </p:spPr>
        <p:txBody>
          <a:bodyPr>
            <a:normAutofit/>
          </a:bodyPr>
          <a:lstStyle/>
          <a:p>
            <a:pPr>
              <a:spcBef>
                <a:spcPts val="2472"/>
              </a:spcBef>
            </a:pPr>
            <a:r>
              <a:rPr lang="en-US" sz="2800" dirty="0" smtClean="0"/>
              <a:t>Agglomerative hierarchical clustering of </a:t>
            </a:r>
          </a:p>
          <a:p>
            <a:pPr marL="457200" indent="-457200">
              <a:spcBef>
                <a:spcPts val="600"/>
              </a:spcBef>
              <a:buFont typeface="Arial"/>
              <a:buChar char="•"/>
            </a:pPr>
            <a:r>
              <a:rPr lang="en-US" sz="2800" dirty="0" smtClean="0"/>
              <a:t>learning sequences – to detect students’ learning strategies</a:t>
            </a:r>
          </a:p>
          <a:p>
            <a:pPr marL="457200" indent="-457200">
              <a:spcBef>
                <a:spcPts val="600"/>
              </a:spcBef>
              <a:buFont typeface="Arial"/>
              <a:buChar char="•"/>
            </a:pPr>
            <a:r>
              <a:rPr lang="en-US" sz="2800" dirty="0"/>
              <a:t>s</a:t>
            </a:r>
            <a:r>
              <a:rPr lang="en-US" sz="2800" dirty="0" smtClean="0"/>
              <a:t>tudents – to identify student groups (profiles)</a:t>
            </a:r>
          </a:p>
        </p:txBody>
      </p:sp>
    </p:spTree>
    <p:extLst>
      <p:ext uri="{BB962C8B-B14F-4D97-AF65-F5344CB8AC3E}">
        <p14:creationId xmlns:p14="http://schemas.microsoft.com/office/powerpoint/2010/main" val="575152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81791"/>
            <a:ext cx="5791200" cy="1371600"/>
          </a:xfrm>
        </p:spPr>
        <p:txBody>
          <a:bodyPr>
            <a:normAutofit/>
          </a:bodyPr>
          <a:lstStyle/>
          <a:p>
            <a:r>
              <a:rPr lang="en-US" sz="4000" b="1" dirty="0" smtClean="0"/>
              <a:t>Results</a:t>
            </a:r>
            <a:endParaRPr lang="en-US" sz="4000" b="1" dirty="0"/>
          </a:p>
        </p:txBody>
      </p:sp>
    </p:spTree>
    <p:extLst>
      <p:ext uri="{BB962C8B-B14F-4D97-AF65-F5344CB8AC3E}">
        <p14:creationId xmlns:p14="http://schemas.microsoft.com/office/powerpoint/2010/main" val="108721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1494" y="1844135"/>
            <a:ext cx="4444641" cy="923330"/>
          </a:xfrm>
          <a:prstGeom prst="rect">
            <a:avLst/>
          </a:prstGeom>
          <a:noFill/>
        </p:spPr>
        <p:txBody>
          <a:bodyPr wrap="square" rtlCol="0">
            <a:spAutoFit/>
          </a:bodyPr>
          <a:lstStyle/>
          <a:p>
            <a:r>
              <a:rPr lang="en-US" dirty="0" smtClean="0"/>
              <a:t>Students with exam scores &gt; 90</a:t>
            </a:r>
            <a:r>
              <a:rPr lang="en-US" baseline="30000" dirty="0" smtClean="0"/>
              <a:t>th</a:t>
            </a:r>
            <a:r>
              <a:rPr lang="en-US" dirty="0" smtClean="0"/>
              <a:t> perc.</a:t>
            </a:r>
          </a:p>
          <a:p>
            <a:r>
              <a:rPr lang="en-US" dirty="0" smtClean="0"/>
              <a:t>(</a:t>
            </a:r>
            <a:r>
              <a:rPr lang="en-US" i="1" dirty="0" smtClean="0"/>
              <a:t>N</a:t>
            </a:r>
            <a:r>
              <a:rPr lang="en-US" dirty="0" smtClean="0"/>
              <a:t> students=15 </a:t>
            </a:r>
            <a:r>
              <a:rPr lang="en-US" dirty="0"/>
              <a:t>; </a:t>
            </a:r>
            <a:r>
              <a:rPr lang="en-US" i="1" dirty="0" smtClean="0"/>
              <a:t>N</a:t>
            </a:r>
            <a:r>
              <a:rPr lang="en-US" dirty="0" smtClean="0"/>
              <a:t> sessions=786 </a:t>
            </a:r>
            <a:r>
              <a:rPr lang="en-US" dirty="0"/>
              <a:t>)</a:t>
            </a:r>
          </a:p>
          <a:p>
            <a:endParaRPr lang="en-US" dirty="0"/>
          </a:p>
        </p:txBody>
      </p:sp>
      <p:sp>
        <p:nvSpPr>
          <p:cNvPr id="7" name="TextBox 6"/>
          <p:cNvSpPr txBox="1"/>
          <p:nvPr/>
        </p:nvSpPr>
        <p:spPr>
          <a:xfrm>
            <a:off x="4666135" y="1844135"/>
            <a:ext cx="4325465" cy="646331"/>
          </a:xfrm>
          <a:prstGeom prst="rect">
            <a:avLst/>
          </a:prstGeom>
          <a:noFill/>
        </p:spPr>
        <p:txBody>
          <a:bodyPr wrap="square" rtlCol="0">
            <a:spAutoFit/>
          </a:bodyPr>
          <a:lstStyle/>
          <a:p>
            <a:r>
              <a:rPr lang="en-US" smtClean="0"/>
              <a:t>Students with exam scores &lt; 25</a:t>
            </a:r>
            <a:r>
              <a:rPr lang="en-US" baseline="30000" smtClean="0"/>
              <a:t>th</a:t>
            </a:r>
            <a:r>
              <a:rPr lang="en-US" smtClean="0"/>
              <a:t> perc. </a:t>
            </a:r>
          </a:p>
          <a:p>
            <a:r>
              <a:rPr lang="en-US" dirty="0" smtClean="0"/>
              <a:t>(</a:t>
            </a:r>
            <a:r>
              <a:rPr lang="en-US" i="1" dirty="0" smtClean="0"/>
              <a:t>N</a:t>
            </a:r>
            <a:r>
              <a:rPr lang="en-US" dirty="0" smtClean="0"/>
              <a:t> students=31; </a:t>
            </a:r>
            <a:r>
              <a:rPr lang="en-US" i="1" dirty="0" smtClean="0"/>
              <a:t>N</a:t>
            </a:r>
            <a:r>
              <a:rPr lang="en-US" dirty="0" smtClean="0"/>
              <a:t> sessions=684 )</a:t>
            </a:r>
            <a:endParaRPr lang="en-US" dirty="0"/>
          </a:p>
        </p:txBody>
      </p:sp>
      <p:sp>
        <p:nvSpPr>
          <p:cNvPr id="8" name="TextBox 7"/>
          <p:cNvSpPr txBox="1"/>
          <p:nvPr/>
        </p:nvSpPr>
        <p:spPr>
          <a:xfrm>
            <a:off x="708781" y="428279"/>
            <a:ext cx="7516020" cy="584776"/>
          </a:xfrm>
          <a:prstGeom prst="rect">
            <a:avLst/>
          </a:prstGeom>
          <a:noFill/>
        </p:spPr>
        <p:txBody>
          <a:bodyPr wrap="square" rtlCol="0">
            <a:spAutoFit/>
          </a:bodyPr>
          <a:lstStyle/>
          <a:p>
            <a:pPr algn="ctr"/>
            <a:r>
              <a:rPr lang="en-US" sz="3200" cap="small" dirty="0"/>
              <a:t>Exploratory sequence </a:t>
            </a:r>
            <a:r>
              <a:rPr lang="en-US" sz="3200" cap="small" dirty="0" smtClean="0"/>
              <a:t>analyses</a:t>
            </a:r>
            <a:endParaRPr lang="en-US" sz="3200" cap="small" dirty="0"/>
          </a:p>
        </p:txBody>
      </p:sp>
      <p:grpSp>
        <p:nvGrpSpPr>
          <p:cNvPr id="4" name="Group 3"/>
          <p:cNvGrpSpPr/>
          <p:nvPr/>
        </p:nvGrpSpPr>
        <p:grpSpPr>
          <a:xfrm>
            <a:off x="2618789" y="5848576"/>
            <a:ext cx="4113742" cy="757555"/>
            <a:chOff x="2618789" y="5848576"/>
            <a:chExt cx="4113742" cy="757555"/>
          </a:xfrm>
        </p:grpSpPr>
        <p:pic>
          <p:nvPicPr>
            <p:cNvPr id="11" name="Picture 10"/>
            <p:cNvPicPr/>
            <p:nvPr/>
          </p:nvPicPr>
          <p:blipFill rotWithShape="1">
            <a:blip r:embed="rId3">
              <a:extLst>
                <a:ext uri="{28A0092B-C50C-407E-A947-70E740481C1C}">
                  <a14:useLocalDpi xmlns:a14="http://schemas.microsoft.com/office/drawing/2010/main" val="0"/>
                </a:ext>
              </a:extLst>
            </a:blip>
            <a:srcRect l="7751" t="8402" r="33947" b="62710"/>
            <a:stretch/>
          </p:blipFill>
          <p:spPr bwMode="auto">
            <a:xfrm>
              <a:off x="2618789" y="5848576"/>
              <a:ext cx="1362075" cy="757555"/>
            </a:xfrm>
            <a:prstGeom prst="rect">
              <a:avLst/>
            </a:prstGeom>
            <a:ln>
              <a:noFill/>
            </a:ln>
            <a:extLst>
              <a:ext uri="{53640926-AAD7-44d8-BBD7-CCE9431645EC}">
                <a14:shadowObscured xmlns="" xmlns:a14="http://schemas.microsoft.com/office/drawing/2010/main"/>
              </a:ext>
            </a:extLst>
          </p:spPr>
        </p:pic>
        <p:pic>
          <p:nvPicPr>
            <p:cNvPr id="12" name="Picture 11"/>
            <p:cNvPicPr/>
            <p:nvPr/>
          </p:nvPicPr>
          <p:blipFill rotWithShape="1">
            <a:blip r:embed="rId3">
              <a:extLst>
                <a:ext uri="{28A0092B-C50C-407E-A947-70E740481C1C}">
                  <a14:useLocalDpi xmlns:a14="http://schemas.microsoft.com/office/drawing/2010/main" val="0"/>
                </a:ext>
              </a:extLst>
            </a:blip>
            <a:srcRect l="7751" t="63764" r="33947" b="8470"/>
            <a:stretch/>
          </p:blipFill>
          <p:spPr bwMode="auto">
            <a:xfrm>
              <a:off x="5370456" y="5848576"/>
              <a:ext cx="1362075" cy="728133"/>
            </a:xfrm>
            <a:prstGeom prst="rect">
              <a:avLst/>
            </a:prstGeom>
            <a:ln>
              <a:noFill/>
            </a:ln>
            <a:extLst>
              <a:ext uri="{53640926-AAD7-44d8-BBD7-CCE9431645EC}">
                <a14:shadowObscured xmlns="" xmlns:a14="http://schemas.microsoft.com/office/drawing/2010/main"/>
              </a:ext>
            </a:extLst>
          </p:spPr>
        </p:pic>
        <p:pic>
          <p:nvPicPr>
            <p:cNvPr id="13" name="Picture 12"/>
            <p:cNvPicPr/>
            <p:nvPr/>
          </p:nvPicPr>
          <p:blipFill rotWithShape="1">
            <a:blip r:embed="rId3">
              <a:extLst>
                <a:ext uri="{28A0092B-C50C-407E-A947-70E740481C1C}">
                  <a14:useLocalDpi xmlns:a14="http://schemas.microsoft.com/office/drawing/2010/main" val="0"/>
                </a:ext>
              </a:extLst>
            </a:blip>
            <a:srcRect l="7751" t="36406" r="46651" b="37120"/>
            <a:stretch/>
          </p:blipFill>
          <p:spPr bwMode="auto">
            <a:xfrm>
              <a:off x="4124798" y="5848576"/>
              <a:ext cx="1065269" cy="694267"/>
            </a:xfrm>
            <a:prstGeom prst="rect">
              <a:avLst/>
            </a:prstGeom>
            <a:ln>
              <a:noFill/>
            </a:ln>
            <a:extLst>
              <a:ext uri="{53640926-AAD7-44d8-BBD7-CCE9431645EC}">
                <a14:shadowObscured xmlns="" xmlns:a14="http://schemas.microsoft.com/office/drawing/2010/main"/>
              </a:ext>
            </a:extLst>
          </p:spPr>
        </p:pic>
      </p:grpSp>
      <p:pic>
        <p:nvPicPr>
          <p:cNvPr id="2" name="Picture 1" descr="Screen Shot 2016-03-08 at 16.07.36.png"/>
          <p:cNvPicPr>
            <a:picLocks noChangeAspect="1"/>
          </p:cNvPicPr>
          <p:nvPr/>
        </p:nvPicPr>
        <p:blipFill rotWithShape="1">
          <a:blip r:embed="rId4">
            <a:extLst>
              <a:ext uri="{28A0092B-C50C-407E-A947-70E740481C1C}">
                <a14:useLocalDpi xmlns:a14="http://schemas.microsoft.com/office/drawing/2010/main" val="0"/>
              </a:ext>
            </a:extLst>
          </a:blip>
          <a:srcRect l="5416" t="9372" b="1927"/>
          <a:stretch/>
        </p:blipFill>
        <p:spPr>
          <a:xfrm>
            <a:off x="0" y="2490466"/>
            <a:ext cx="4695791" cy="3046733"/>
          </a:xfrm>
          <a:prstGeom prst="rect">
            <a:avLst/>
          </a:prstGeom>
        </p:spPr>
      </p:pic>
      <p:pic>
        <p:nvPicPr>
          <p:cNvPr id="3" name="Picture 2" descr="Screen Shot 2016-03-08 at 16.13.33.png"/>
          <p:cNvPicPr>
            <a:picLocks noChangeAspect="1"/>
          </p:cNvPicPr>
          <p:nvPr/>
        </p:nvPicPr>
        <p:blipFill rotWithShape="1">
          <a:blip r:embed="rId5">
            <a:extLst>
              <a:ext uri="{28A0092B-C50C-407E-A947-70E740481C1C}">
                <a14:useLocalDpi xmlns:a14="http://schemas.microsoft.com/office/drawing/2010/main" val="0"/>
              </a:ext>
            </a:extLst>
          </a:blip>
          <a:srcRect l="14035" t="10894" r="1169" b="4139"/>
          <a:stretch/>
        </p:blipFill>
        <p:spPr>
          <a:xfrm>
            <a:off x="4695791" y="2604186"/>
            <a:ext cx="4295809" cy="2888563"/>
          </a:xfrm>
          <a:prstGeom prst="rect">
            <a:avLst/>
          </a:prstGeom>
        </p:spPr>
      </p:pic>
    </p:spTree>
    <p:extLst>
      <p:ext uri="{BB962C8B-B14F-4D97-AF65-F5344CB8AC3E}">
        <p14:creationId xmlns:p14="http://schemas.microsoft.com/office/powerpoint/2010/main" val="16263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21" y="0"/>
            <a:ext cx="7755467" cy="710882"/>
          </a:xfrm>
        </p:spPr>
        <p:txBody>
          <a:bodyPr>
            <a:normAutofit/>
          </a:bodyPr>
          <a:lstStyle/>
          <a:p>
            <a:pPr algn="ctr"/>
            <a:r>
              <a:rPr lang="en-US" dirty="0" smtClean="0">
                <a:solidFill>
                  <a:srgbClr val="000000"/>
                </a:solidFill>
              </a:rPr>
              <a:t>Clustering of learning sequences</a:t>
            </a:r>
            <a:endParaRPr lang="en-US" dirty="0">
              <a:solidFill>
                <a:srgbClr val="000000"/>
              </a:solidFill>
            </a:endParaRPr>
          </a:p>
        </p:txBody>
      </p:sp>
      <p:sp>
        <p:nvSpPr>
          <p:cNvPr id="3" name="TextBox 2"/>
          <p:cNvSpPr txBox="1"/>
          <p:nvPr/>
        </p:nvSpPr>
        <p:spPr>
          <a:xfrm>
            <a:off x="457199" y="6163733"/>
            <a:ext cx="1481130" cy="400110"/>
          </a:xfrm>
          <a:prstGeom prst="rect">
            <a:avLst/>
          </a:prstGeom>
          <a:noFill/>
        </p:spPr>
        <p:txBody>
          <a:bodyPr wrap="square" rtlCol="0">
            <a:spAutoFit/>
          </a:bodyPr>
          <a:lstStyle/>
          <a:p>
            <a:r>
              <a:rPr lang="en-US" sz="2000" dirty="0">
                <a:solidFill>
                  <a:srgbClr val="000000"/>
                </a:solidFill>
              </a:rPr>
              <a:t>(</a:t>
            </a:r>
            <a:r>
              <a:rPr lang="en-US" sz="2000" dirty="0" smtClean="0">
                <a:solidFill>
                  <a:srgbClr val="000000"/>
                </a:solidFill>
              </a:rPr>
              <a:t>N=11,317)</a:t>
            </a:r>
            <a:endParaRPr lang="en-US" sz="2000" dirty="0"/>
          </a:p>
        </p:txBody>
      </p:sp>
      <p:grpSp>
        <p:nvGrpSpPr>
          <p:cNvPr id="8" name="Group 7"/>
          <p:cNvGrpSpPr/>
          <p:nvPr/>
        </p:nvGrpSpPr>
        <p:grpSpPr>
          <a:xfrm>
            <a:off x="2796589" y="6163733"/>
            <a:ext cx="3959811" cy="694267"/>
            <a:chOff x="2618789" y="5848576"/>
            <a:chExt cx="4113742" cy="757555"/>
          </a:xfrm>
        </p:grpSpPr>
        <p:pic>
          <p:nvPicPr>
            <p:cNvPr id="9" name="Picture 8"/>
            <p:cNvPicPr/>
            <p:nvPr/>
          </p:nvPicPr>
          <p:blipFill rotWithShape="1">
            <a:blip r:embed="rId3">
              <a:extLst>
                <a:ext uri="{28A0092B-C50C-407E-A947-70E740481C1C}">
                  <a14:useLocalDpi xmlns:a14="http://schemas.microsoft.com/office/drawing/2010/main" val="0"/>
                </a:ext>
              </a:extLst>
            </a:blip>
            <a:srcRect l="7751" t="8402" r="33947" b="62710"/>
            <a:stretch/>
          </p:blipFill>
          <p:spPr bwMode="auto">
            <a:xfrm>
              <a:off x="2618789" y="5848576"/>
              <a:ext cx="1362075" cy="757555"/>
            </a:xfrm>
            <a:prstGeom prst="rect">
              <a:avLst/>
            </a:prstGeom>
            <a:ln>
              <a:noFill/>
            </a:ln>
            <a:extLst>
              <a:ext uri="{53640926-AAD7-44d8-BBD7-CCE9431645EC}">
                <a14:shadowObscured xmlns="" xmlns:a14="http://schemas.microsoft.com/office/drawing/2010/main"/>
              </a:ext>
            </a:extLst>
          </p:spPr>
        </p:pic>
        <p:pic>
          <p:nvPicPr>
            <p:cNvPr id="10" name="Picture 9"/>
            <p:cNvPicPr/>
            <p:nvPr/>
          </p:nvPicPr>
          <p:blipFill rotWithShape="1">
            <a:blip r:embed="rId3">
              <a:extLst>
                <a:ext uri="{28A0092B-C50C-407E-A947-70E740481C1C}">
                  <a14:useLocalDpi xmlns:a14="http://schemas.microsoft.com/office/drawing/2010/main" val="0"/>
                </a:ext>
              </a:extLst>
            </a:blip>
            <a:srcRect l="7751" t="63764" r="33947" b="8470"/>
            <a:stretch/>
          </p:blipFill>
          <p:spPr bwMode="auto">
            <a:xfrm>
              <a:off x="5370456" y="5848576"/>
              <a:ext cx="1362075" cy="728133"/>
            </a:xfrm>
            <a:prstGeom prst="rect">
              <a:avLst/>
            </a:prstGeom>
            <a:ln>
              <a:noFill/>
            </a:ln>
            <a:extLst>
              <a:ext uri="{53640926-AAD7-44d8-BBD7-CCE9431645EC}">
                <a14:shadowObscured xmlns="" xmlns:a14="http://schemas.microsoft.com/office/drawing/2010/main"/>
              </a:ext>
            </a:extLst>
          </p:spPr>
        </p:pic>
        <p:pic>
          <p:nvPicPr>
            <p:cNvPr id="11" name="Picture 10"/>
            <p:cNvPicPr/>
            <p:nvPr/>
          </p:nvPicPr>
          <p:blipFill rotWithShape="1">
            <a:blip r:embed="rId3">
              <a:extLst>
                <a:ext uri="{28A0092B-C50C-407E-A947-70E740481C1C}">
                  <a14:useLocalDpi xmlns:a14="http://schemas.microsoft.com/office/drawing/2010/main" val="0"/>
                </a:ext>
              </a:extLst>
            </a:blip>
            <a:srcRect l="7751" t="36406" r="46651" b="37120"/>
            <a:stretch/>
          </p:blipFill>
          <p:spPr bwMode="auto">
            <a:xfrm>
              <a:off x="4124798" y="5848576"/>
              <a:ext cx="1065269" cy="694267"/>
            </a:xfrm>
            <a:prstGeom prst="rect">
              <a:avLst/>
            </a:prstGeom>
            <a:ln>
              <a:noFill/>
            </a:ln>
            <a:extLst>
              <a:ext uri="{53640926-AAD7-44d8-BBD7-CCE9431645EC}">
                <a14:shadowObscured xmlns="" xmlns:a14="http://schemas.microsoft.com/office/drawing/2010/main"/>
              </a:ext>
            </a:extLst>
          </p:spPr>
        </p:pic>
      </p:gr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806025"/>
            <a:ext cx="8991511" cy="5262564"/>
          </a:xfrm>
        </p:spPr>
      </p:pic>
    </p:spTree>
    <p:extLst>
      <p:ext uri="{BB962C8B-B14F-4D97-AF65-F5344CB8AC3E}">
        <p14:creationId xmlns:p14="http://schemas.microsoft.com/office/powerpoint/2010/main" val="40635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400"/>
                                        <p:tgtEl>
                                          <p:spTgt spid="8"/>
                                        </p:tgtEl>
                                      </p:cBhvr>
                                    </p:animEffect>
                                    <p:anim calcmode="lin" valueType="num">
                                      <p:cBhvr>
                                        <p:cTn id="13" dur="400" fill="hold"/>
                                        <p:tgtEl>
                                          <p:spTgt spid="8"/>
                                        </p:tgtEl>
                                        <p:attrNameLst>
                                          <p:attrName>ppt_x</p:attrName>
                                        </p:attrNameLst>
                                      </p:cBhvr>
                                      <p:tavLst>
                                        <p:tav tm="0">
                                          <p:val>
                                            <p:strVal val="#ppt_x"/>
                                          </p:val>
                                        </p:tav>
                                        <p:tav tm="100000">
                                          <p:val>
                                            <p:strVal val="#ppt_x"/>
                                          </p:val>
                                        </p:tav>
                                      </p:tavLst>
                                    </p:anim>
                                    <p:anim calcmode="lin" valueType="num">
                                      <p:cBhvr>
                                        <p:cTn id="14" dur="4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400"/>
                                        <p:tgtEl>
                                          <p:spTgt spid="3"/>
                                        </p:tgtEl>
                                      </p:cBhvr>
                                    </p:animEffect>
                                    <p:anim calcmode="lin" valueType="num">
                                      <p:cBhvr>
                                        <p:cTn id="18" dur="400" fill="hold"/>
                                        <p:tgtEl>
                                          <p:spTgt spid="3"/>
                                        </p:tgtEl>
                                        <p:attrNameLst>
                                          <p:attrName>ppt_x</p:attrName>
                                        </p:attrNameLst>
                                      </p:cBhvr>
                                      <p:tavLst>
                                        <p:tav tm="0">
                                          <p:val>
                                            <p:strVal val="#ppt_x"/>
                                          </p:val>
                                        </p:tav>
                                        <p:tav tm="100000">
                                          <p:val>
                                            <p:strVal val="#ppt_x"/>
                                          </p:val>
                                        </p:tav>
                                      </p:tavLst>
                                    </p:anim>
                                    <p:anim calcmode="lin" valueType="num">
                                      <p:cBhvr>
                                        <p:cTn id="19" dur="4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043333" cy="1371600"/>
          </a:xfrm>
        </p:spPr>
        <p:txBody>
          <a:bodyPr>
            <a:normAutofit/>
          </a:bodyPr>
          <a:lstStyle/>
          <a:p>
            <a:r>
              <a:rPr lang="en-US" dirty="0" smtClean="0">
                <a:solidFill>
                  <a:srgbClr val="000000"/>
                </a:solidFill>
              </a:rPr>
              <a:t>Student clustering based on sequence clusters</a:t>
            </a:r>
            <a:endParaRPr lang="en-US" dirty="0">
              <a:solidFill>
                <a:srgbClr val="000000"/>
              </a:solidFill>
            </a:endParaRPr>
          </a:p>
        </p:txBody>
      </p:sp>
      <p:sp>
        <p:nvSpPr>
          <p:cNvPr id="3" name="Content Placeholder 2"/>
          <p:cNvSpPr>
            <a:spLocks noGrp="1"/>
          </p:cNvSpPr>
          <p:nvPr>
            <p:ph idx="1"/>
          </p:nvPr>
        </p:nvSpPr>
        <p:spPr>
          <a:xfrm>
            <a:off x="457200" y="1752600"/>
            <a:ext cx="8043332" cy="4373563"/>
          </a:xfrm>
        </p:spPr>
        <p:txBody>
          <a:bodyPr>
            <a:normAutofit/>
          </a:bodyPr>
          <a:lstStyle/>
          <a:p>
            <a:r>
              <a:rPr lang="en-GB" sz="2200" dirty="0" smtClean="0"/>
              <a:t>Clustering </a:t>
            </a:r>
            <a:r>
              <a:rPr lang="en-GB" sz="2200" dirty="0"/>
              <a:t>of </a:t>
            </a:r>
            <a:r>
              <a:rPr lang="en-GB" sz="2200" dirty="0" smtClean="0"/>
              <a:t>learning sequences produced, </a:t>
            </a:r>
            <a:r>
              <a:rPr lang="en-GB" sz="2200" dirty="0"/>
              <a:t>for each student 4 </a:t>
            </a:r>
            <a:r>
              <a:rPr lang="en-GB" sz="2200" dirty="0" smtClean="0"/>
              <a:t>variables, </a:t>
            </a:r>
            <a:r>
              <a:rPr lang="en-GB" sz="2300" i="1" dirty="0" err="1" smtClean="0">
                <a:latin typeface="Corbel" charset="0"/>
                <a:ea typeface="Corbel" charset="0"/>
                <a:cs typeface="Corbel" charset="0"/>
              </a:rPr>
              <a:t>seq.clust</a:t>
            </a:r>
            <a:r>
              <a:rPr lang="en-GB" sz="2300" i="1" baseline="-25000" dirty="0" err="1" smtClean="0">
                <a:latin typeface="Corbel" charset="0"/>
                <a:ea typeface="Corbel" charset="0"/>
                <a:cs typeface="Corbel" charset="0"/>
              </a:rPr>
              <a:t>i</a:t>
            </a:r>
            <a:r>
              <a:rPr lang="en-GB" sz="2300" dirty="0" smtClean="0">
                <a:latin typeface="Corbel" charset="0"/>
                <a:ea typeface="Corbel" charset="0"/>
                <a:cs typeface="Corbel" charset="0"/>
              </a:rPr>
              <a:t>, </a:t>
            </a:r>
            <a:r>
              <a:rPr lang="en-GB" sz="2300" dirty="0" err="1" smtClean="0">
                <a:latin typeface="Corbel" charset="0"/>
                <a:ea typeface="Corbel" charset="0"/>
                <a:cs typeface="Corbel" charset="0"/>
              </a:rPr>
              <a:t>i</a:t>
            </a:r>
            <a:r>
              <a:rPr lang="en-GB" sz="2300" dirty="0" smtClean="0">
                <a:latin typeface="Corbel" charset="0"/>
                <a:ea typeface="Corbel" charset="0"/>
                <a:cs typeface="Corbel" charset="0"/>
              </a:rPr>
              <a:t>=1:4</a:t>
            </a:r>
          </a:p>
          <a:p>
            <a:r>
              <a:rPr lang="en-GB" sz="2200" dirty="0" smtClean="0"/>
              <a:t>where </a:t>
            </a:r>
            <a:r>
              <a:rPr lang="en-GB" sz="2300" i="1" dirty="0" err="1" smtClean="0">
                <a:latin typeface="Corbel"/>
                <a:cs typeface="Corbel"/>
              </a:rPr>
              <a:t>seq.clust</a:t>
            </a:r>
            <a:r>
              <a:rPr lang="en-GB" sz="2300" i="1" baseline="-25000" dirty="0" err="1" smtClean="0">
                <a:latin typeface="Corbel"/>
                <a:cs typeface="Corbel"/>
              </a:rPr>
              <a:t>i</a:t>
            </a:r>
            <a:r>
              <a:rPr lang="en-GB" sz="2200" dirty="0" smtClean="0"/>
              <a:t> has </a:t>
            </a:r>
            <a:r>
              <a:rPr lang="en-GB" sz="2200" dirty="0"/>
              <a:t>as its value the number of </a:t>
            </a:r>
            <a:r>
              <a:rPr lang="en-GB" sz="2200" dirty="0" smtClean="0"/>
              <a:t>student’s </a:t>
            </a:r>
            <a:r>
              <a:rPr lang="en-GB" sz="2200" dirty="0"/>
              <a:t>sequences in </a:t>
            </a:r>
            <a:r>
              <a:rPr lang="en-GB" sz="2200" dirty="0" smtClean="0"/>
              <a:t>cluster </a:t>
            </a:r>
            <a:r>
              <a:rPr lang="en-GB" sz="2200" i="1" dirty="0" err="1" smtClean="0">
                <a:latin typeface="Corbel"/>
                <a:cs typeface="Corbel"/>
              </a:rPr>
              <a:t>i</a:t>
            </a:r>
            <a:endParaRPr lang="en-GB" sz="2200" i="1" dirty="0" smtClean="0">
              <a:latin typeface="Corbel"/>
              <a:cs typeface="Corbel"/>
            </a:endParaRPr>
          </a:p>
          <a:p>
            <a:pPr>
              <a:lnSpc>
                <a:spcPct val="114000"/>
              </a:lnSpc>
              <a:spcBef>
                <a:spcPts val="900"/>
              </a:spcBef>
              <a:spcAft>
                <a:spcPts val="300"/>
              </a:spcAft>
            </a:pPr>
            <a:r>
              <a:rPr lang="en-GB" sz="2200" dirty="0" smtClean="0"/>
              <a:t>These </a:t>
            </a:r>
            <a:r>
              <a:rPr lang="en-GB" sz="2200" dirty="0"/>
              <a:t>4 variables + </a:t>
            </a:r>
            <a:r>
              <a:rPr lang="en-GB" sz="2200" dirty="0" smtClean="0"/>
              <a:t>variable representing the </a:t>
            </a:r>
            <a:r>
              <a:rPr lang="en-GB" sz="2200" dirty="0"/>
              <a:t>overall level of engagement </a:t>
            </a:r>
            <a:r>
              <a:rPr lang="en-GB" sz="2200" dirty="0" smtClean="0"/>
              <a:t>(</a:t>
            </a:r>
            <a:r>
              <a:rPr lang="en-GB" sz="2200" i="1" dirty="0" err="1" smtClean="0">
                <a:latin typeface="Corbel" charset="0"/>
                <a:ea typeface="Corbel" charset="0"/>
                <a:cs typeface="Corbel" charset="0"/>
              </a:rPr>
              <a:t>seq.total</a:t>
            </a:r>
            <a:r>
              <a:rPr lang="en-GB" sz="2200" dirty="0" smtClean="0"/>
              <a:t>) were used </a:t>
            </a:r>
            <a:r>
              <a:rPr lang="en-GB" sz="2200" dirty="0"/>
              <a:t>to cluster the students </a:t>
            </a:r>
            <a:r>
              <a:rPr lang="en-GB" sz="2200" dirty="0" smtClean="0"/>
              <a:t>(N=290), again, </a:t>
            </a:r>
            <a:r>
              <a:rPr lang="en-GB" sz="2200" dirty="0"/>
              <a:t>using hierarchical </a:t>
            </a:r>
            <a:r>
              <a:rPr lang="en-GB" sz="2200" dirty="0" smtClean="0"/>
              <a:t>clustering</a:t>
            </a:r>
            <a:r>
              <a:rPr lang="en-US" sz="2200" dirty="0" smtClean="0"/>
              <a:t> </a:t>
            </a:r>
            <a:endParaRPr lang="en-US" sz="2200" dirty="0"/>
          </a:p>
        </p:txBody>
      </p:sp>
    </p:spTree>
    <p:extLst>
      <p:ext uri="{BB962C8B-B14F-4D97-AF65-F5344CB8AC3E}">
        <p14:creationId xmlns:p14="http://schemas.microsoft.com/office/powerpoint/2010/main" val="2903117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043333" cy="1002314"/>
          </a:xfrm>
        </p:spPr>
        <p:txBody>
          <a:bodyPr>
            <a:normAutofit/>
          </a:bodyPr>
          <a:lstStyle/>
          <a:p>
            <a:pPr algn="ctr"/>
            <a:r>
              <a:rPr lang="en-US" smtClean="0">
                <a:solidFill>
                  <a:srgbClr val="000000"/>
                </a:solidFill>
              </a:rPr>
              <a:t>Student group profiles</a:t>
            </a:r>
            <a:endParaRPr lang="en-US" dirty="0">
              <a:solidFill>
                <a:srgbClr val="000000"/>
              </a:solidFill>
            </a:endParaRPr>
          </a:p>
        </p:txBody>
      </p:sp>
      <p:sp>
        <p:nvSpPr>
          <p:cNvPr id="7" name="TextBox 6"/>
          <p:cNvSpPr txBox="1"/>
          <p:nvPr/>
        </p:nvSpPr>
        <p:spPr>
          <a:xfrm>
            <a:off x="0" y="5128349"/>
            <a:ext cx="8983579" cy="1144929"/>
          </a:xfrm>
          <a:prstGeom prst="rect">
            <a:avLst/>
          </a:prstGeom>
          <a:noFill/>
        </p:spPr>
        <p:txBody>
          <a:bodyPr wrap="square" rtlCol="0">
            <a:spAutoFit/>
          </a:bodyPr>
          <a:lstStyle/>
          <a:p>
            <a:pPr algn="ctr">
              <a:lnSpc>
                <a:spcPct val="114000"/>
              </a:lnSpc>
            </a:pPr>
            <a:r>
              <a:rPr lang="en-GB" sz="2000" dirty="0"/>
              <a:t>A</a:t>
            </a:r>
            <a:r>
              <a:rPr lang="en-GB" sz="2000" dirty="0" smtClean="0"/>
              <a:t>ll </a:t>
            </a:r>
            <a:r>
              <a:rPr lang="en-GB" sz="2000" dirty="0"/>
              <a:t>the </a:t>
            </a:r>
            <a:r>
              <a:rPr lang="en-GB" sz="2000" dirty="0" smtClean="0"/>
              <a:t>group pairs</a:t>
            </a:r>
            <a:r>
              <a:rPr lang="en-GB" sz="2000" dirty="0"/>
              <a:t>, except for the </a:t>
            </a:r>
            <a:r>
              <a:rPr lang="en-GB" sz="2000" dirty="0" smtClean="0"/>
              <a:t>1-2, 1-3, 2-3 pairs, </a:t>
            </a:r>
            <a:r>
              <a:rPr lang="en-GB" sz="2000" dirty="0"/>
              <a:t>are </a:t>
            </a:r>
            <a:r>
              <a:rPr lang="en-GB" sz="2000" i="1" dirty="0"/>
              <a:t>significantly different</a:t>
            </a:r>
            <a:r>
              <a:rPr lang="en-GB" sz="2000" dirty="0"/>
              <a:t> </a:t>
            </a:r>
            <a:endParaRPr lang="en-GB" sz="2000" dirty="0" smtClean="0"/>
          </a:p>
          <a:p>
            <a:pPr algn="ctr">
              <a:lnSpc>
                <a:spcPct val="114000"/>
              </a:lnSpc>
            </a:pPr>
            <a:r>
              <a:rPr lang="en-GB" sz="2000" dirty="0" smtClean="0"/>
              <a:t>(</a:t>
            </a:r>
            <a:r>
              <a:rPr lang="en-GB" sz="2000" dirty="0"/>
              <a:t>even after applying the FDR correction for multiple testing) </a:t>
            </a:r>
            <a:endParaRPr lang="en-GB" sz="2000" dirty="0" smtClean="0"/>
          </a:p>
          <a:p>
            <a:pPr algn="ctr">
              <a:lnSpc>
                <a:spcPct val="114000"/>
              </a:lnSpc>
            </a:pPr>
            <a:r>
              <a:rPr lang="en-GB" sz="2000" dirty="0" smtClean="0"/>
              <a:t>in </a:t>
            </a:r>
            <a:r>
              <a:rPr lang="en-GB" sz="2000" dirty="0"/>
              <a:t>terms of </a:t>
            </a:r>
            <a:r>
              <a:rPr lang="en-GB" sz="2000" dirty="0" smtClean="0"/>
              <a:t>both </a:t>
            </a:r>
            <a:r>
              <a:rPr lang="en-GB" sz="2000" i="1" dirty="0"/>
              <a:t>midterm </a:t>
            </a:r>
            <a:r>
              <a:rPr lang="en-GB" sz="2000" i="1" dirty="0" smtClean="0"/>
              <a:t>and </a:t>
            </a:r>
            <a:r>
              <a:rPr lang="en-GB" sz="2000" i="1" dirty="0"/>
              <a:t>final exam </a:t>
            </a:r>
            <a:r>
              <a:rPr lang="en-GB" sz="2000" i="1" dirty="0" smtClean="0"/>
              <a:t>scores</a:t>
            </a:r>
            <a:r>
              <a:rPr lang="en-US" sz="2000" i="1" dirty="0" smtClean="0"/>
              <a:t> </a:t>
            </a:r>
            <a:endParaRPr lang="en-US" sz="2000" i="1"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015" y="1553212"/>
            <a:ext cx="9261015" cy="3176957"/>
          </a:xfrm>
        </p:spPr>
      </p:pic>
      <p:sp>
        <p:nvSpPr>
          <p:cNvPr id="8" name="Rounded Rectangle 7"/>
          <p:cNvSpPr/>
          <p:nvPr/>
        </p:nvSpPr>
        <p:spPr>
          <a:xfrm>
            <a:off x="1556084" y="2133600"/>
            <a:ext cx="7587915" cy="359510"/>
          </a:xfrm>
          <a:prstGeom prst="roundRect">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7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22" y="0"/>
            <a:ext cx="7620000" cy="689811"/>
          </a:xfrm>
        </p:spPr>
        <p:txBody>
          <a:bodyPr/>
          <a:lstStyle/>
          <a:p>
            <a:pPr algn="ctr"/>
            <a:r>
              <a:rPr lang="en-US" dirty="0" smtClean="0">
                <a:solidFill>
                  <a:srgbClr val="000000"/>
                </a:solidFill>
              </a:rPr>
              <a:t>Changes in learning strategies</a:t>
            </a:r>
            <a:endParaRPr lang="en-US" dirty="0">
              <a:solidFill>
                <a:srgbClr val="0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726" y="798794"/>
            <a:ext cx="7251031" cy="6059206"/>
          </a:xfrm>
        </p:spPr>
      </p:pic>
    </p:spTree>
    <p:extLst>
      <p:ext uri="{BB962C8B-B14F-4D97-AF65-F5344CB8AC3E}">
        <p14:creationId xmlns:p14="http://schemas.microsoft.com/office/powerpoint/2010/main" val="2254521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81791"/>
            <a:ext cx="5791200" cy="1371600"/>
          </a:xfrm>
        </p:spPr>
        <p:txBody>
          <a:bodyPr>
            <a:normAutofit/>
          </a:bodyPr>
          <a:lstStyle/>
          <a:p>
            <a:r>
              <a:rPr lang="en-US" sz="4000" b="1" dirty="0" smtClean="0"/>
              <a:t>Conclusions</a:t>
            </a:r>
            <a:endParaRPr lang="en-US" sz="4000" b="1" dirty="0"/>
          </a:p>
        </p:txBody>
      </p:sp>
    </p:spTree>
    <p:extLst>
      <p:ext uri="{BB962C8B-B14F-4D97-AF65-F5344CB8AC3E}">
        <p14:creationId xmlns:p14="http://schemas.microsoft.com/office/powerpoint/2010/main" val="4286232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495" y="1335505"/>
            <a:ext cx="8125326" cy="4373563"/>
          </a:xfrm>
        </p:spPr>
        <p:txBody>
          <a:bodyPr>
            <a:normAutofit/>
          </a:bodyPr>
          <a:lstStyle/>
          <a:p>
            <a:pPr algn="ctr"/>
            <a:endParaRPr lang="en-US" sz="3600" dirty="0" smtClean="0"/>
          </a:p>
          <a:p>
            <a:pPr algn="ctr">
              <a:lnSpc>
                <a:spcPct val="120000"/>
              </a:lnSpc>
            </a:pPr>
            <a:r>
              <a:rPr lang="en-US" sz="3600" dirty="0" smtClean="0"/>
              <a:t>Educational benefits of active learning approaches are now well established</a:t>
            </a:r>
            <a:endParaRPr lang="en-US" sz="3600" dirty="0"/>
          </a:p>
        </p:txBody>
      </p:sp>
      <p:sp>
        <p:nvSpPr>
          <p:cNvPr id="5" name="Rectangle 4"/>
          <p:cNvSpPr/>
          <p:nvPr/>
        </p:nvSpPr>
        <p:spPr>
          <a:xfrm>
            <a:off x="0" y="6396335"/>
            <a:ext cx="8949738"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ysClr val="windowText" lastClr="000000"/>
                </a:solidFill>
                <a:effectLst/>
                <a:uLnTx/>
                <a:uFillTx/>
              </a:rPr>
              <a:t>Freeman, S., </a:t>
            </a:r>
            <a:r>
              <a:rPr kumimoji="0" lang="en-CA" sz="1200" b="0" i="0" u="none" strike="noStrike" kern="0" cap="none" spc="0" normalizeH="0" baseline="0" noProof="0" dirty="0" smtClean="0">
                <a:ln>
                  <a:noFill/>
                </a:ln>
                <a:solidFill>
                  <a:sysClr val="windowText" lastClr="000000"/>
                </a:solidFill>
                <a:effectLst/>
                <a:uLnTx/>
                <a:uFillTx/>
              </a:rPr>
              <a:t>et</a:t>
            </a:r>
            <a:r>
              <a:rPr kumimoji="0" lang="en-CA" sz="1200" b="0" i="0" u="none" strike="noStrike" kern="0" cap="none" spc="0" normalizeH="0" noProof="0" dirty="0" smtClean="0">
                <a:ln>
                  <a:noFill/>
                </a:ln>
                <a:solidFill>
                  <a:sysClr val="windowText" lastClr="000000"/>
                </a:solidFill>
                <a:effectLst/>
                <a:uLnTx/>
                <a:uFillTx/>
              </a:rPr>
              <a:t> al. </a:t>
            </a:r>
            <a:r>
              <a:rPr kumimoji="0" lang="en-CA" sz="1200" b="0" i="0" u="none" strike="noStrike" kern="0" cap="none" spc="0" normalizeH="0" baseline="0" noProof="0" dirty="0" smtClean="0">
                <a:ln>
                  <a:noFill/>
                </a:ln>
                <a:solidFill>
                  <a:sysClr val="windowText" lastClr="000000"/>
                </a:solidFill>
                <a:effectLst/>
                <a:uLnTx/>
                <a:uFillTx/>
              </a:rPr>
              <a:t>(2014</a:t>
            </a:r>
            <a:r>
              <a:rPr kumimoji="0" lang="en-CA" sz="1200" b="0" i="0" u="none" strike="noStrike" kern="0" cap="none" spc="0" normalizeH="0" baseline="0" noProof="0" dirty="0">
                <a:ln>
                  <a:noFill/>
                </a:ln>
                <a:solidFill>
                  <a:sysClr val="windowText" lastClr="000000"/>
                </a:solidFill>
                <a:effectLst/>
                <a:uLnTx/>
                <a:uFillTx/>
              </a:rPr>
              <a:t>). Active learning increases student performance in science, engineering, </a:t>
            </a:r>
            <a:r>
              <a:rPr kumimoji="0" lang="en-CA" sz="1200" b="0" i="0" u="none" strike="noStrike" kern="0" cap="none" spc="0" normalizeH="0" baseline="0" noProof="0" dirty="0" smtClean="0">
                <a:ln>
                  <a:noFill/>
                </a:ln>
                <a:solidFill>
                  <a:sysClr val="windowText" lastClr="000000"/>
                </a:solidFill>
                <a:effectLst/>
                <a:uLnTx/>
                <a:uFillTx/>
              </a:rPr>
              <a:t>and</a:t>
            </a:r>
            <a:r>
              <a:rPr lang="en-CA" sz="1200" kern="0" dirty="0">
                <a:solidFill>
                  <a:sysClr val="windowText" lastClr="000000"/>
                </a:solidFill>
              </a:rPr>
              <a:t> </a:t>
            </a:r>
            <a:r>
              <a:rPr kumimoji="0" lang="en-CA" sz="1200" b="0" i="0" u="none" strike="noStrike" kern="0" cap="none" spc="0" normalizeH="0" baseline="0" noProof="0" dirty="0" smtClean="0">
                <a:ln>
                  <a:noFill/>
                </a:ln>
                <a:solidFill>
                  <a:sysClr val="windowText" lastClr="000000"/>
                </a:solidFill>
                <a:effectLst/>
                <a:uLnTx/>
                <a:uFillTx/>
              </a:rPr>
              <a:t>mathematics</a:t>
            </a:r>
            <a:r>
              <a:rPr kumimoji="0" lang="en-CA" sz="1200" b="0" i="0" u="none" strike="noStrike" kern="0" cap="none" spc="0" normalizeH="0" baseline="0" noProof="0" dirty="0">
                <a:ln>
                  <a:noFill/>
                </a:ln>
                <a:solidFill>
                  <a:sysClr val="windowText" lastClr="000000"/>
                </a:solidFill>
                <a:effectLst/>
                <a:uLnTx/>
                <a:uFillTx/>
              </a:rPr>
              <a:t>. </a:t>
            </a:r>
            <a:r>
              <a:rPr kumimoji="0" lang="en-CA" sz="1200" b="0" i="1" u="none" strike="noStrike" kern="0" cap="none" spc="0" normalizeH="0" baseline="0" noProof="0" dirty="0" smtClean="0">
                <a:ln>
                  <a:noFill/>
                </a:ln>
                <a:solidFill>
                  <a:sysClr val="windowText" lastClr="000000"/>
                </a:solidFill>
                <a:effectLst/>
                <a:uLnTx/>
                <a:uFillTx/>
              </a:rPr>
              <a:t>Proceedings </a:t>
            </a:r>
            <a:r>
              <a:rPr kumimoji="0" lang="en-CA" sz="1200" b="0" i="1" u="none" strike="noStrike" kern="0" cap="none" spc="0" normalizeH="0" baseline="0" noProof="0" dirty="0">
                <a:ln>
                  <a:noFill/>
                </a:ln>
                <a:solidFill>
                  <a:sysClr val="windowText" lastClr="000000"/>
                </a:solidFill>
                <a:effectLst/>
                <a:uLnTx/>
                <a:uFillTx/>
              </a:rPr>
              <a:t>of the National Academy of Sciences</a:t>
            </a:r>
            <a:r>
              <a:rPr kumimoji="0" lang="en-CA" sz="1200" b="0" i="0" u="none" strike="noStrike" kern="0" cap="none" spc="0" normalizeH="0" baseline="0" noProof="0" dirty="0">
                <a:ln>
                  <a:noFill/>
                </a:ln>
                <a:solidFill>
                  <a:sysClr val="windowText" lastClr="000000"/>
                </a:solidFill>
                <a:effectLst/>
                <a:uLnTx/>
                <a:uFillTx/>
              </a:rPr>
              <a:t>, 201319030.</a:t>
            </a:r>
          </a:p>
        </p:txBody>
      </p:sp>
    </p:spTree>
    <p:extLst>
      <p:ext uri="{BB962C8B-B14F-4D97-AF65-F5344CB8AC3E}">
        <p14:creationId xmlns:p14="http://schemas.microsoft.com/office/powerpoint/2010/main" val="228088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52718"/>
            <a:ext cx="6519333" cy="1371600"/>
          </a:xfrm>
        </p:spPr>
        <p:txBody>
          <a:bodyPr/>
          <a:lstStyle/>
          <a:p>
            <a:r>
              <a:rPr lang="en-US" dirty="0" smtClean="0">
                <a:solidFill>
                  <a:srgbClr val="000000"/>
                </a:solidFill>
              </a:rPr>
              <a:t>Summary of the results: RQ1</a:t>
            </a:r>
            <a:endParaRPr lang="en-US" dirty="0">
              <a:solidFill>
                <a:srgbClr val="000000"/>
              </a:solidFill>
            </a:endParaRPr>
          </a:p>
        </p:txBody>
      </p:sp>
      <p:sp>
        <p:nvSpPr>
          <p:cNvPr id="3" name="Content Placeholder 2"/>
          <p:cNvSpPr>
            <a:spLocks noGrp="1"/>
          </p:cNvSpPr>
          <p:nvPr>
            <p:ph idx="1"/>
          </p:nvPr>
        </p:nvSpPr>
        <p:spPr>
          <a:xfrm>
            <a:off x="457199" y="1991659"/>
            <a:ext cx="8044329" cy="4373563"/>
          </a:xfrm>
        </p:spPr>
        <p:txBody>
          <a:bodyPr>
            <a:normAutofit/>
          </a:bodyPr>
          <a:lstStyle/>
          <a:p>
            <a:pPr>
              <a:lnSpc>
                <a:spcPct val="114000"/>
              </a:lnSpc>
              <a:spcBef>
                <a:spcPts val="600"/>
              </a:spcBef>
            </a:pPr>
            <a:r>
              <a:rPr lang="en-US" sz="2600" dirty="0" smtClean="0"/>
              <a:t>Clustering of learning sequences allows for </a:t>
            </a:r>
          </a:p>
          <a:p>
            <a:pPr>
              <a:lnSpc>
                <a:spcPct val="114000"/>
              </a:lnSpc>
              <a:spcBef>
                <a:spcPts val="600"/>
              </a:spcBef>
            </a:pPr>
            <a:r>
              <a:rPr lang="en-US" sz="2600" dirty="0" smtClean="0"/>
              <a:t>detecting patterns </a:t>
            </a:r>
            <a:r>
              <a:rPr lang="en-US" sz="2600" dirty="0"/>
              <a:t>that might be </a:t>
            </a:r>
            <a:r>
              <a:rPr lang="en-US" sz="2600" dirty="0" smtClean="0"/>
              <a:t>considered</a:t>
            </a:r>
          </a:p>
          <a:p>
            <a:pPr>
              <a:lnSpc>
                <a:spcPct val="114000"/>
              </a:lnSpc>
              <a:spcBef>
                <a:spcPts val="600"/>
              </a:spcBef>
            </a:pPr>
            <a:r>
              <a:rPr lang="en-US" sz="2600" i="1" dirty="0" smtClean="0"/>
              <a:t>manifestations</a:t>
            </a:r>
            <a:r>
              <a:rPr lang="en-US" sz="2600" dirty="0" smtClean="0"/>
              <a:t> of the </a:t>
            </a:r>
            <a:r>
              <a:rPr lang="en-US" sz="2600" dirty="0"/>
              <a:t>strategies students </a:t>
            </a:r>
            <a:r>
              <a:rPr lang="en-US" sz="2600" dirty="0" smtClean="0"/>
              <a:t>adopted</a:t>
            </a:r>
          </a:p>
          <a:p>
            <a:pPr>
              <a:lnSpc>
                <a:spcPct val="114000"/>
              </a:lnSpc>
              <a:spcBef>
                <a:spcPts val="600"/>
              </a:spcBef>
            </a:pPr>
            <a:r>
              <a:rPr lang="en-US" sz="2600" dirty="0" smtClean="0"/>
              <a:t>when preparing for F2F classes</a:t>
            </a:r>
            <a:endParaRPr lang="en-US" sz="2600" dirty="0"/>
          </a:p>
          <a:p>
            <a:endParaRPr lang="en-US" sz="2600" dirty="0"/>
          </a:p>
        </p:txBody>
      </p:sp>
    </p:spTree>
    <p:extLst>
      <p:ext uri="{BB962C8B-B14F-4D97-AF65-F5344CB8AC3E}">
        <p14:creationId xmlns:p14="http://schemas.microsoft.com/office/powerpoint/2010/main" val="2701828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52718"/>
            <a:ext cx="6519333" cy="1371600"/>
          </a:xfrm>
        </p:spPr>
        <p:txBody>
          <a:bodyPr/>
          <a:lstStyle/>
          <a:p>
            <a:r>
              <a:rPr lang="en-US" dirty="0" smtClean="0">
                <a:solidFill>
                  <a:srgbClr val="000000"/>
                </a:solidFill>
              </a:rPr>
              <a:t>Summary of the results: RQ2</a:t>
            </a:r>
            <a:endParaRPr lang="en-US" dirty="0">
              <a:solidFill>
                <a:srgbClr val="000000"/>
              </a:solidFill>
            </a:endParaRPr>
          </a:p>
        </p:txBody>
      </p:sp>
      <p:sp>
        <p:nvSpPr>
          <p:cNvPr id="3" name="Content Placeholder 2"/>
          <p:cNvSpPr>
            <a:spLocks noGrp="1"/>
          </p:cNvSpPr>
          <p:nvPr>
            <p:ph idx="1"/>
          </p:nvPr>
        </p:nvSpPr>
        <p:spPr>
          <a:xfrm>
            <a:off x="457200" y="2036483"/>
            <a:ext cx="7868653" cy="4373563"/>
          </a:xfrm>
        </p:spPr>
        <p:txBody>
          <a:bodyPr>
            <a:normAutofit/>
          </a:bodyPr>
          <a:lstStyle/>
          <a:p>
            <a:pPr>
              <a:lnSpc>
                <a:spcPct val="120000"/>
              </a:lnSpc>
              <a:spcBef>
                <a:spcPts val="600"/>
              </a:spcBef>
            </a:pPr>
            <a:r>
              <a:rPr lang="en-US" sz="2800" dirty="0" smtClean="0"/>
              <a:t>Students tend to change their learning strategies over time, often towards less effective ones (e.g., reading, watching videos)</a:t>
            </a:r>
            <a:endParaRPr lang="en-US" sz="2800" dirty="0"/>
          </a:p>
          <a:p>
            <a:pPr>
              <a:lnSpc>
                <a:spcPct val="114000"/>
              </a:lnSpc>
            </a:pPr>
            <a:endParaRPr lang="en-US" sz="2800" dirty="0" smtClean="0"/>
          </a:p>
        </p:txBody>
      </p:sp>
    </p:spTree>
    <p:extLst>
      <p:ext uri="{BB962C8B-B14F-4D97-AF65-F5344CB8AC3E}">
        <p14:creationId xmlns:p14="http://schemas.microsoft.com/office/powerpoint/2010/main" val="1023532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52718"/>
            <a:ext cx="6451601" cy="1371600"/>
          </a:xfrm>
        </p:spPr>
        <p:txBody>
          <a:bodyPr/>
          <a:lstStyle/>
          <a:p>
            <a:r>
              <a:rPr lang="en-US" dirty="0" smtClean="0">
                <a:solidFill>
                  <a:srgbClr val="000000"/>
                </a:solidFill>
              </a:rPr>
              <a:t>Summary of the results: RQ3</a:t>
            </a:r>
            <a:endParaRPr lang="en-US" dirty="0">
              <a:solidFill>
                <a:srgbClr val="000000"/>
              </a:solidFill>
            </a:endParaRPr>
          </a:p>
        </p:txBody>
      </p:sp>
      <p:sp>
        <p:nvSpPr>
          <p:cNvPr id="3" name="Content Placeholder 2"/>
          <p:cNvSpPr>
            <a:spLocks noGrp="1"/>
          </p:cNvSpPr>
          <p:nvPr>
            <p:ph idx="1"/>
          </p:nvPr>
        </p:nvSpPr>
        <p:spPr>
          <a:xfrm>
            <a:off x="457199" y="2151529"/>
            <a:ext cx="8193742" cy="3974634"/>
          </a:xfrm>
        </p:spPr>
        <p:txBody>
          <a:bodyPr>
            <a:normAutofit/>
          </a:bodyPr>
          <a:lstStyle/>
          <a:p>
            <a:pPr>
              <a:lnSpc>
                <a:spcPct val="114000"/>
              </a:lnSpc>
              <a:spcBef>
                <a:spcPts val="1176"/>
              </a:spcBef>
            </a:pPr>
            <a:r>
              <a:rPr lang="en-US" sz="2800" dirty="0" smtClean="0"/>
              <a:t>Students who </a:t>
            </a:r>
            <a:r>
              <a:rPr lang="en-US" sz="2800" dirty="0"/>
              <a:t>experimented with different learning strategies had </a:t>
            </a:r>
            <a:r>
              <a:rPr lang="en-US" sz="2800" dirty="0" smtClean="0"/>
              <a:t>high </a:t>
            </a:r>
            <a:r>
              <a:rPr lang="en-US" sz="2800" dirty="0"/>
              <a:t>course </a:t>
            </a:r>
            <a:r>
              <a:rPr lang="en-US" sz="2800" dirty="0" smtClean="0"/>
              <a:t>performance</a:t>
            </a:r>
          </a:p>
          <a:p>
            <a:pPr>
              <a:lnSpc>
                <a:spcPct val="114000"/>
              </a:lnSpc>
              <a:spcBef>
                <a:spcPts val="1176"/>
              </a:spcBef>
            </a:pPr>
            <a:r>
              <a:rPr lang="en-US" sz="2800" dirty="0" smtClean="0"/>
              <a:t>Consistent with previous research findings in SRL</a:t>
            </a:r>
            <a:endParaRPr lang="en-US" sz="2800" dirty="0"/>
          </a:p>
        </p:txBody>
      </p:sp>
      <p:sp>
        <p:nvSpPr>
          <p:cNvPr id="2" name="TextBox 1"/>
          <p:cNvSpPr txBox="1"/>
          <p:nvPr/>
        </p:nvSpPr>
        <p:spPr>
          <a:xfrm>
            <a:off x="287867" y="6434667"/>
            <a:ext cx="8500533" cy="461665"/>
          </a:xfrm>
          <a:prstGeom prst="rect">
            <a:avLst/>
          </a:prstGeom>
          <a:noFill/>
        </p:spPr>
        <p:txBody>
          <a:bodyPr wrap="square" rtlCol="0">
            <a:spAutoFit/>
          </a:bodyPr>
          <a:lstStyle/>
          <a:p>
            <a:r>
              <a:rPr lang="en-US" sz="1200" dirty="0" err="1"/>
              <a:t>Winne</a:t>
            </a:r>
            <a:r>
              <a:rPr lang="en-US" sz="1200" dirty="0"/>
              <a:t>, P. H. (2013). Learning Strategies, Study Skills, and Self-Regulated Learning in Postsecondary Education. In M. B. Paulsen (Ed.), Higher Education: Handbook of Theory and Research (pp. 377–403). Springer Netherlands.</a:t>
            </a:r>
          </a:p>
        </p:txBody>
      </p:sp>
    </p:spTree>
    <p:extLst>
      <p:ext uri="{BB962C8B-B14F-4D97-AF65-F5344CB8AC3E}">
        <p14:creationId xmlns:p14="http://schemas.microsoft.com/office/powerpoint/2010/main" val="200075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68447" cy="1266694"/>
          </a:xfrm>
        </p:spPr>
        <p:txBody>
          <a:bodyPr>
            <a:normAutofit/>
          </a:bodyPr>
          <a:lstStyle/>
          <a:p>
            <a:r>
              <a:rPr lang="en-US" sz="3400" dirty="0" smtClean="0">
                <a:solidFill>
                  <a:srgbClr val="000000"/>
                </a:solidFill>
              </a:rPr>
              <a:t>How </a:t>
            </a:r>
            <a:r>
              <a:rPr lang="en-US" sz="3400" dirty="0">
                <a:solidFill>
                  <a:srgbClr val="000000"/>
                </a:solidFill>
              </a:rPr>
              <a:t>/</a:t>
            </a:r>
            <a:r>
              <a:rPr lang="en-US" sz="3400" dirty="0" smtClean="0">
                <a:solidFill>
                  <a:srgbClr val="000000"/>
                </a:solidFill>
              </a:rPr>
              <a:t> to whom this might be relevant?</a:t>
            </a:r>
            <a:endParaRPr lang="en-US" sz="3400" dirty="0">
              <a:solidFill>
                <a:srgbClr val="000000"/>
              </a:solidFill>
            </a:endParaRPr>
          </a:p>
        </p:txBody>
      </p:sp>
      <p:sp>
        <p:nvSpPr>
          <p:cNvPr id="3" name="Content Placeholder 2"/>
          <p:cNvSpPr>
            <a:spLocks noGrp="1"/>
          </p:cNvSpPr>
          <p:nvPr>
            <p:ph idx="1"/>
          </p:nvPr>
        </p:nvSpPr>
        <p:spPr>
          <a:xfrm>
            <a:off x="457199" y="1772024"/>
            <a:ext cx="7886951" cy="4373563"/>
          </a:xfrm>
        </p:spPr>
        <p:txBody>
          <a:bodyPr>
            <a:normAutofit/>
          </a:bodyPr>
          <a:lstStyle/>
          <a:p>
            <a:pPr>
              <a:lnSpc>
                <a:spcPct val="114000"/>
              </a:lnSpc>
            </a:pPr>
            <a:r>
              <a:rPr lang="en-US" sz="2600" dirty="0" smtClean="0"/>
              <a:t>Inform instructors </a:t>
            </a:r>
            <a:r>
              <a:rPr lang="en-US" sz="2600" dirty="0"/>
              <a:t>on whether the </a:t>
            </a:r>
            <a:r>
              <a:rPr lang="en-US" sz="2600" dirty="0" smtClean="0"/>
              <a:t>deployed FL design </a:t>
            </a:r>
            <a:r>
              <a:rPr lang="en-US" sz="2600" dirty="0"/>
              <a:t>was effective </a:t>
            </a:r>
            <a:r>
              <a:rPr lang="en-US" sz="2600" dirty="0" smtClean="0"/>
              <a:t>in sustaining </a:t>
            </a:r>
            <a:r>
              <a:rPr lang="en-US" sz="2600" dirty="0"/>
              <a:t>student engagement and preparing </a:t>
            </a:r>
            <a:r>
              <a:rPr lang="en-US" sz="2600" dirty="0" smtClean="0"/>
              <a:t>them for F2F sessions</a:t>
            </a:r>
          </a:p>
          <a:p>
            <a:pPr>
              <a:lnSpc>
                <a:spcPct val="114000"/>
              </a:lnSpc>
              <a:spcBef>
                <a:spcPts val="1400"/>
              </a:spcBef>
            </a:pPr>
            <a:r>
              <a:rPr lang="en-US" sz="2600" dirty="0" smtClean="0"/>
              <a:t>Improve </a:t>
            </a:r>
            <a:r>
              <a:rPr lang="en-US" sz="2600" dirty="0"/>
              <a:t>students </a:t>
            </a:r>
            <a:r>
              <a:rPr lang="en-US" sz="2600" dirty="0" smtClean="0"/>
              <a:t>awareness </a:t>
            </a:r>
            <a:r>
              <a:rPr lang="en-US" sz="2600" dirty="0"/>
              <a:t>of their learning strategies, and how those strategies compare to the strategies of </a:t>
            </a:r>
            <a:r>
              <a:rPr lang="en-US" sz="2600" dirty="0" smtClean="0"/>
              <a:t>high performing </a:t>
            </a:r>
            <a:r>
              <a:rPr lang="en-US" sz="2600" dirty="0"/>
              <a:t>peers</a:t>
            </a:r>
          </a:p>
        </p:txBody>
      </p:sp>
    </p:spTree>
    <p:extLst>
      <p:ext uri="{BB962C8B-B14F-4D97-AF65-F5344CB8AC3E}">
        <p14:creationId xmlns:p14="http://schemas.microsoft.com/office/powerpoint/2010/main" val="369445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Limitations</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t>We were able to detect </a:t>
            </a:r>
            <a:r>
              <a:rPr lang="en-US" i="1" dirty="0"/>
              <a:t>manifestations</a:t>
            </a:r>
            <a:r>
              <a:rPr lang="en-US" dirty="0"/>
              <a:t> of learning </a:t>
            </a:r>
            <a:r>
              <a:rPr lang="en-US" dirty="0" smtClean="0"/>
              <a:t>strategies, but we </a:t>
            </a:r>
            <a:r>
              <a:rPr lang="en-US" dirty="0"/>
              <a:t>cannot </a:t>
            </a:r>
            <a:r>
              <a:rPr lang="en-US" dirty="0" smtClean="0"/>
              <a:t>know: </a:t>
            </a:r>
          </a:p>
          <a:p>
            <a:pPr marL="342900" indent="-342900">
              <a:buFont typeface="Arial"/>
              <a:buChar char="•"/>
            </a:pPr>
            <a:r>
              <a:rPr lang="en-US" dirty="0" smtClean="0"/>
              <a:t>why students </a:t>
            </a:r>
            <a:r>
              <a:rPr lang="en-US" dirty="0"/>
              <a:t>decided to approach </a:t>
            </a:r>
            <a:r>
              <a:rPr lang="en-US" dirty="0" smtClean="0"/>
              <a:t>a learning </a:t>
            </a:r>
            <a:r>
              <a:rPr lang="en-US" dirty="0"/>
              <a:t>task in the given </a:t>
            </a:r>
            <a:r>
              <a:rPr lang="en-US" dirty="0" smtClean="0"/>
              <a:t>way, </a:t>
            </a:r>
            <a:r>
              <a:rPr lang="en-US" dirty="0"/>
              <a:t>or </a:t>
            </a:r>
            <a:endParaRPr lang="en-US" dirty="0" smtClean="0"/>
          </a:p>
          <a:p>
            <a:pPr marL="342900" indent="-342900">
              <a:buFont typeface="Arial"/>
              <a:buChar char="•"/>
            </a:pPr>
            <a:r>
              <a:rPr lang="en-US" dirty="0" smtClean="0"/>
              <a:t>what learning </a:t>
            </a:r>
            <a:r>
              <a:rPr lang="en-US" dirty="0"/>
              <a:t>objectives they set for </a:t>
            </a:r>
            <a:r>
              <a:rPr lang="en-US" dirty="0" smtClean="0"/>
              <a:t>themselves </a:t>
            </a:r>
          </a:p>
          <a:p>
            <a:pPr marL="342900" indent="-342900">
              <a:buFont typeface="Arial"/>
              <a:buChar char="•"/>
            </a:pPr>
            <a:r>
              <a:rPr lang="en-US" dirty="0" smtClean="0"/>
              <a:t>what kind of learning motivation drove their actions</a:t>
            </a:r>
          </a:p>
          <a:p>
            <a:endParaRPr lang="en-US" dirty="0"/>
          </a:p>
        </p:txBody>
      </p:sp>
    </p:spTree>
    <p:extLst>
      <p:ext uri="{BB962C8B-B14F-4D97-AF65-F5344CB8AC3E}">
        <p14:creationId xmlns:p14="http://schemas.microsoft.com/office/powerpoint/2010/main" val="1933854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620001" cy="1371600"/>
          </a:xfrm>
        </p:spPr>
        <p:txBody>
          <a:bodyPr/>
          <a:lstStyle/>
          <a:p>
            <a:r>
              <a:rPr lang="en-US" dirty="0" smtClean="0">
                <a:solidFill>
                  <a:schemeClr val="tx1"/>
                </a:solidFill>
              </a:rPr>
              <a:t>Ways forward</a:t>
            </a:r>
            <a:endParaRPr lang="en-US" dirty="0">
              <a:solidFill>
                <a:schemeClr val="tx1"/>
              </a:solidFill>
            </a:endParaRPr>
          </a:p>
        </p:txBody>
      </p:sp>
      <p:sp>
        <p:nvSpPr>
          <p:cNvPr id="3" name="Content Placeholder 2"/>
          <p:cNvSpPr>
            <a:spLocks noGrp="1"/>
          </p:cNvSpPr>
          <p:nvPr>
            <p:ph idx="1"/>
          </p:nvPr>
        </p:nvSpPr>
        <p:spPr>
          <a:xfrm>
            <a:off x="457200" y="1752600"/>
            <a:ext cx="7939741" cy="4373563"/>
          </a:xfrm>
        </p:spPr>
        <p:txBody>
          <a:bodyPr>
            <a:normAutofit/>
          </a:bodyPr>
          <a:lstStyle/>
          <a:p>
            <a:endParaRPr lang="en-US" sz="2600" dirty="0" smtClean="0"/>
          </a:p>
          <a:p>
            <a:endParaRPr lang="en-US" sz="2600" dirty="0"/>
          </a:p>
          <a:p>
            <a:pPr algn="ctr">
              <a:lnSpc>
                <a:spcPct val="120000"/>
              </a:lnSpc>
            </a:pPr>
            <a:r>
              <a:rPr lang="en-US" sz="2600" dirty="0" smtClean="0"/>
              <a:t>Combining trace data with data from other sources (e.g., questionnaires) to better understand the students’ learning behavior  </a:t>
            </a:r>
            <a:endParaRPr lang="en-US" sz="2600" dirty="0"/>
          </a:p>
        </p:txBody>
      </p:sp>
    </p:spTree>
    <p:extLst>
      <p:ext uri="{BB962C8B-B14F-4D97-AF65-F5344CB8AC3E}">
        <p14:creationId xmlns:p14="http://schemas.microsoft.com/office/powerpoint/2010/main" val="3353021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620001" cy="1226903"/>
          </a:xfrm>
        </p:spPr>
        <p:txBody>
          <a:bodyPr/>
          <a:lstStyle/>
          <a:p>
            <a:r>
              <a:rPr lang="en-US" dirty="0" smtClean="0">
                <a:solidFill>
                  <a:schemeClr val="tx1"/>
                </a:solidFill>
              </a:rPr>
              <a:t>Ways forward</a:t>
            </a:r>
            <a:endParaRPr lang="en-US" dirty="0">
              <a:solidFill>
                <a:schemeClr val="tx1"/>
              </a:solidFill>
            </a:endParaRPr>
          </a:p>
        </p:txBody>
      </p:sp>
      <p:sp>
        <p:nvSpPr>
          <p:cNvPr id="3" name="Content Placeholder 2"/>
          <p:cNvSpPr>
            <a:spLocks noGrp="1"/>
          </p:cNvSpPr>
          <p:nvPr>
            <p:ph idx="1"/>
          </p:nvPr>
        </p:nvSpPr>
        <p:spPr>
          <a:xfrm>
            <a:off x="457200" y="1752600"/>
            <a:ext cx="8104094" cy="4373563"/>
          </a:xfrm>
        </p:spPr>
        <p:txBody>
          <a:bodyPr/>
          <a:lstStyle/>
          <a:p>
            <a:pPr>
              <a:spcBef>
                <a:spcPts val="1776"/>
              </a:spcBef>
              <a:spcAft>
                <a:spcPts val="0"/>
              </a:spcAft>
            </a:pPr>
            <a:r>
              <a:rPr lang="en-US" sz="2600" dirty="0" smtClean="0"/>
              <a:t>Investigate if / how:</a:t>
            </a:r>
          </a:p>
          <a:p>
            <a:pPr marL="342900" indent="-342900">
              <a:lnSpc>
                <a:spcPct val="114000"/>
              </a:lnSpc>
              <a:spcBef>
                <a:spcPts val="1200"/>
              </a:spcBef>
              <a:spcAft>
                <a:spcPts val="0"/>
              </a:spcAft>
              <a:buFont typeface="Wingdings" charset="2"/>
              <a:buChar char="§"/>
            </a:pPr>
            <a:r>
              <a:rPr lang="en-US" dirty="0" smtClean="0"/>
              <a:t>detected strategies can be used for adaptive inclusion of feedback and/or scaffolds to help students improve their learning behavior</a:t>
            </a:r>
          </a:p>
          <a:p>
            <a:pPr marL="342900" indent="-342900">
              <a:lnSpc>
                <a:spcPct val="114000"/>
              </a:lnSpc>
              <a:spcBef>
                <a:spcPts val="1200"/>
              </a:spcBef>
              <a:spcAft>
                <a:spcPts val="0"/>
              </a:spcAft>
              <a:buFont typeface="Wingdings" charset="2"/>
              <a:buChar char="§"/>
            </a:pPr>
            <a:r>
              <a:rPr lang="en-US" dirty="0" smtClean="0"/>
              <a:t>visualizations </a:t>
            </a:r>
            <a:r>
              <a:rPr lang="en-US" dirty="0"/>
              <a:t>of student’s learning </a:t>
            </a:r>
            <a:r>
              <a:rPr lang="en-US" dirty="0" err="1"/>
              <a:t>behaviour</a:t>
            </a:r>
            <a:r>
              <a:rPr lang="en-US" dirty="0"/>
              <a:t> can be used to inform and facilitate reflection </a:t>
            </a:r>
          </a:p>
        </p:txBody>
      </p:sp>
    </p:spTree>
    <p:extLst>
      <p:ext uri="{BB962C8B-B14F-4D97-AF65-F5344CB8AC3E}">
        <p14:creationId xmlns:p14="http://schemas.microsoft.com/office/powerpoint/2010/main" val="2259491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2490" y="543742"/>
            <a:ext cx="7701071" cy="5805885"/>
          </a:xfrm>
          <a:prstGeom prst="rect">
            <a:avLst/>
          </a:prstGeom>
        </p:spPr>
      </p:pic>
      <p:sp>
        <p:nvSpPr>
          <p:cNvPr id="2" name="Title 1"/>
          <p:cNvSpPr>
            <a:spLocks noGrp="1"/>
          </p:cNvSpPr>
          <p:nvPr>
            <p:ph type="title"/>
          </p:nvPr>
        </p:nvSpPr>
        <p:spPr>
          <a:xfrm>
            <a:off x="457199" y="5452234"/>
            <a:ext cx="7999493" cy="897393"/>
          </a:xfrm>
        </p:spPr>
        <p:txBody>
          <a:bodyPr>
            <a:normAutofit/>
          </a:bodyPr>
          <a:lstStyle/>
          <a:p>
            <a:pPr algn="ctr"/>
            <a:r>
              <a:rPr lang="en-US" sz="4800" dirty="0" smtClean="0">
                <a:solidFill>
                  <a:schemeClr val="bg1"/>
                </a:solidFill>
              </a:rPr>
              <a:t>THANK YOU!</a:t>
            </a:r>
            <a:endParaRPr lang="en-US" sz="4800" dirty="0">
              <a:solidFill>
                <a:schemeClr val="bg1"/>
              </a:solidFill>
            </a:endParaRPr>
          </a:p>
        </p:txBody>
      </p:sp>
      <p:sp>
        <p:nvSpPr>
          <p:cNvPr id="5" name="TextBox 4"/>
          <p:cNvSpPr txBox="1"/>
          <p:nvPr/>
        </p:nvSpPr>
        <p:spPr>
          <a:xfrm>
            <a:off x="0" y="6638978"/>
            <a:ext cx="6414868" cy="276999"/>
          </a:xfrm>
          <a:prstGeom prst="rect">
            <a:avLst/>
          </a:prstGeom>
          <a:noFill/>
        </p:spPr>
        <p:txBody>
          <a:bodyPr wrap="square" rtlCol="0">
            <a:spAutoFit/>
          </a:bodyPr>
          <a:lstStyle/>
          <a:p>
            <a:r>
              <a:rPr lang="en-US" sz="1200" dirty="0">
                <a:hlinkClick r:id="rId3"/>
              </a:rPr>
              <a:t>https://commons.wikimedia.org/wiki/</a:t>
            </a:r>
            <a:r>
              <a:rPr lang="en-US" sz="1200" dirty="0" smtClean="0">
                <a:hlinkClick r:id="rId3"/>
              </a:rPr>
              <a:t>File:Thats_all_folks.svg</a:t>
            </a:r>
            <a:r>
              <a:rPr lang="en-US" sz="1200" dirty="0" smtClean="0"/>
              <a:t> </a:t>
            </a:r>
            <a:endParaRPr lang="en-US" sz="1200" dirty="0"/>
          </a:p>
        </p:txBody>
      </p:sp>
    </p:spTree>
    <p:extLst>
      <p:ext uri="{BB962C8B-B14F-4D97-AF65-F5344CB8AC3E}">
        <p14:creationId xmlns:p14="http://schemas.microsoft.com/office/powerpoint/2010/main" val="349567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7590"/>
            <a:ext cx="8299186" cy="4373563"/>
          </a:xfrm>
        </p:spPr>
        <p:txBody>
          <a:bodyPr/>
          <a:lstStyle/>
          <a:p>
            <a:pPr algn="ctr"/>
            <a:endParaRPr lang="en-US" dirty="0"/>
          </a:p>
          <a:p>
            <a:pPr algn="ctr">
              <a:spcAft>
                <a:spcPts val="0"/>
              </a:spcAft>
            </a:pPr>
            <a:r>
              <a:rPr lang="en-US" sz="3200" smtClean="0"/>
              <a:t>Students </a:t>
            </a:r>
            <a:r>
              <a:rPr lang="en-US" sz="3200" dirty="0"/>
              <a:t>engagement in active learning </a:t>
            </a:r>
            <a:endParaRPr lang="en-US" sz="3200" dirty="0" smtClean="0"/>
          </a:p>
          <a:p>
            <a:pPr algn="ctr">
              <a:spcBef>
                <a:spcPts val="168"/>
              </a:spcBef>
              <a:spcAft>
                <a:spcPts val="1200"/>
              </a:spcAft>
            </a:pPr>
            <a:r>
              <a:rPr lang="en-US" sz="3200" dirty="0" smtClean="0"/>
              <a:t>often does </a:t>
            </a:r>
            <a:r>
              <a:rPr lang="en-US" sz="3200" dirty="0"/>
              <a:t>not occur spontaneously </a:t>
            </a:r>
            <a:endParaRPr lang="en-US" sz="3200" dirty="0" smtClean="0"/>
          </a:p>
          <a:p>
            <a:pPr algn="ctr">
              <a:spcBef>
                <a:spcPts val="2600"/>
              </a:spcBef>
              <a:spcAft>
                <a:spcPts val="0"/>
              </a:spcAft>
            </a:pPr>
            <a:r>
              <a:rPr lang="en-US" sz="3200" dirty="0" smtClean="0"/>
              <a:t>Course </a:t>
            </a:r>
            <a:r>
              <a:rPr lang="en-US" sz="3200" dirty="0"/>
              <a:t>design </a:t>
            </a:r>
            <a:r>
              <a:rPr lang="en-US" sz="3200" dirty="0" smtClean="0"/>
              <a:t>needs to prompt </a:t>
            </a:r>
          </a:p>
          <a:p>
            <a:pPr algn="ctr">
              <a:spcBef>
                <a:spcPts val="168"/>
              </a:spcBef>
            </a:pPr>
            <a:r>
              <a:rPr lang="en-US" sz="3200" dirty="0" smtClean="0"/>
              <a:t>active engagement and </a:t>
            </a:r>
            <a:r>
              <a:rPr lang="en-US" sz="3200" dirty="0"/>
              <a:t>higher order thinking</a:t>
            </a:r>
          </a:p>
        </p:txBody>
      </p:sp>
      <p:sp>
        <p:nvSpPr>
          <p:cNvPr id="4" name="TextBox 3"/>
          <p:cNvSpPr txBox="1"/>
          <p:nvPr/>
        </p:nvSpPr>
        <p:spPr>
          <a:xfrm>
            <a:off x="191961" y="6365111"/>
            <a:ext cx="8564425" cy="461665"/>
          </a:xfrm>
          <a:prstGeom prst="rect">
            <a:avLst/>
          </a:prstGeom>
          <a:noFill/>
        </p:spPr>
        <p:txBody>
          <a:bodyPr wrap="square" rtlCol="0">
            <a:spAutoFit/>
          </a:bodyPr>
          <a:lstStyle/>
          <a:p>
            <a:r>
              <a:rPr lang="en-US" sz="1200" dirty="0"/>
              <a:t>Bryson, C., &amp; Hand, L. (2007). The role of engagement in inspiring teaching and learning</a:t>
            </a:r>
            <a:r>
              <a:rPr lang="en-US" sz="1200" dirty="0" smtClean="0"/>
              <a:t>. </a:t>
            </a:r>
            <a:r>
              <a:rPr lang="en-US" sz="1200" i="1" dirty="0" smtClean="0"/>
              <a:t>Innovations </a:t>
            </a:r>
            <a:r>
              <a:rPr lang="en-US" sz="1200" i="1" dirty="0"/>
              <a:t>in Education and Teaching International</a:t>
            </a:r>
            <a:r>
              <a:rPr lang="en-US" sz="1200" dirty="0"/>
              <a:t>, 44(4), 349–362.</a:t>
            </a:r>
          </a:p>
        </p:txBody>
      </p:sp>
    </p:spTree>
    <p:extLst>
      <p:ext uri="{BB962C8B-B14F-4D97-AF65-F5344CB8AC3E}">
        <p14:creationId xmlns:p14="http://schemas.microsoft.com/office/powerpoint/2010/main" val="2025307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073" y="1415716"/>
            <a:ext cx="7932821" cy="4373563"/>
          </a:xfrm>
        </p:spPr>
        <p:txBody>
          <a:bodyPr/>
          <a:lstStyle/>
          <a:p>
            <a:pPr algn="ctr"/>
            <a:endParaRPr lang="en-US" sz="3600" dirty="0" smtClean="0"/>
          </a:p>
          <a:p>
            <a:pPr algn="ctr"/>
            <a:r>
              <a:rPr lang="en-US" sz="3600" dirty="0" smtClean="0"/>
              <a:t>Flipped </a:t>
            </a:r>
            <a:r>
              <a:rPr lang="en-US" sz="3600" dirty="0"/>
              <a:t>L</a:t>
            </a:r>
            <a:r>
              <a:rPr lang="en-US" sz="3600" dirty="0" smtClean="0"/>
              <a:t>earning (FL)</a:t>
            </a:r>
          </a:p>
          <a:p>
            <a:pPr algn="ctr">
              <a:lnSpc>
                <a:spcPct val="114000"/>
              </a:lnSpc>
            </a:pPr>
            <a:r>
              <a:rPr lang="en-US" sz="3000" dirty="0" smtClean="0"/>
              <a:t>an active learning design that engages students both before and during ‘lectures’ </a:t>
            </a:r>
            <a:endParaRPr lang="en-US" sz="3000" dirty="0"/>
          </a:p>
        </p:txBody>
      </p:sp>
    </p:spTree>
    <p:extLst>
      <p:ext uri="{BB962C8B-B14F-4D97-AF65-F5344CB8AC3E}">
        <p14:creationId xmlns:p14="http://schemas.microsoft.com/office/powerpoint/2010/main" val="1035398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816" y="1383632"/>
            <a:ext cx="8062926" cy="4373563"/>
          </a:xfrm>
        </p:spPr>
        <p:txBody>
          <a:bodyPr>
            <a:normAutofit/>
          </a:bodyPr>
          <a:lstStyle/>
          <a:p>
            <a:pPr algn="ctr"/>
            <a:endParaRPr lang="en-US" sz="3200" dirty="0" smtClean="0"/>
          </a:p>
          <a:p>
            <a:pPr algn="ctr"/>
            <a:r>
              <a:rPr lang="en-US" sz="3200" dirty="0" smtClean="0"/>
              <a:t>Research offers </a:t>
            </a:r>
            <a:r>
              <a:rPr lang="en-US" sz="3200" dirty="0"/>
              <a:t>increasing </a:t>
            </a:r>
            <a:endParaRPr lang="en-US" sz="3200" dirty="0" smtClean="0"/>
          </a:p>
          <a:p>
            <a:pPr algn="ctr">
              <a:spcBef>
                <a:spcPts val="0"/>
              </a:spcBef>
            </a:pPr>
            <a:r>
              <a:rPr lang="en-US" sz="3200" dirty="0" smtClean="0"/>
              <a:t>(indirect) evidence for </a:t>
            </a:r>
            <a:r>
              <a:rPr lang="en-US" sz="3200" dirty="0"/>
              <a:t>the benefits of </a:t>
            </a:r>
            <a:r>
              <a:rPr lang="en-US" sz="3200" dirty="0" smtClean="0"/>
              <a:t>FL</a:t>
            </a:r>
          </a:p>
          <a:p>
            <a:pPr algn="ctr">
              <a:spcBef>
                <a:spcPts val="1872"/>
              </a:spcBef>
            </a:pPr>
            <a:r>
              <a:rPr lang="en-US" sz="2800" dirty="0"/>
              <a:t>increased student satisfaction and </a:t>
            </a:r>
            <a:endParaRPr lang="en-US" sz="2800" dirty="0" smtClean="0"/>
          </a:p>
          <a:p>
            <a:pPr algn="ctr">
              <a:spcBef>
                <a:spcPts val="0"/>
              </a:spcBef>
            </a:pPr>
            <a:r>
              <a:rPr lang="en-US" sz="2800" dirty="0" smtClean="0"/>
              <a:t>higher course performance</a:t>
            </a:r>
            <a:endParaRPr lang="en-US" sz="2800" dirty="0"/>
          </a:p>
        </p:txBody>
      </p:sp>
      <p:sp>
        <p:nvSpPr>
          <p:cNvPr id="4" name="TextBox 3"/>
          <p:cNvSpPr txBox="1"/>
          <p:nvPr/>
        </p:nvSpPr>
        <p:spPr>
          <a:xfrm>
            <a:off x="1" y="6411103"/>
            <a:ext cx="8951494" cy="461665"/>
          </a:xfrm>
          <a:prstGeom prst="rect">
            <a:avLst/>
          </a:prstGeom>
          <a:noFill/>
        </p:spPr>
        <p:txBody>
          <a:bodyPr wrap="square" rtlCol="0">
            <a:spAutoFit/>
          </a:bodyPr>
          <a:lstStyle/>
          <a:p>
            <a:r>
              <a:rPr lang="en-US" sz="1200" dirty="0"/>
              <a:t>O’Flaherty, J., &amp; Phillips, C. (2015). The use of flipped classrooms in higher education: A scoping review. </a:t>
            </a:r>
            <a:r>
              <a:rPr lang="en-US" sz="1200" i="1" dirty="0"/>
              <a:t>The Internet and Higher Education</a:t>
            </a:r>
            <a:r>
              <a:rPr lang="en-US" sz="1200" dirty="0"/>
              <a:t>, 25, 85–95.</a:t>
            </a:r>
          </a:p>
        </p:txBody>
      </p:sp>
    </p:spTree>
    <p:extLst>
      <p:ext uri="{BB962C8B-B14F-4D97-AF65-F5344CB8AC3E}">
        <p14:creationId xmlns:p14="http://schemas.microsoft.com/office/powerpoint/2010/main" val="3785634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158" y="1412023"/>
            <a:ext cx="8195822" cy="4373563"/>
          </a:xfrm>
        </p:spPr>
        <p:txBody>
          <a:bodyPr>
            <a:normAutofit/>
          </a:bodyPr>
          <a:lstStyle/>
          <a:p>
            <a:pPr algn="ctr"/>
            <a:endParaRPr lang="en-US" sz="3200" dirty="0" smtClean="0"/>
          </a:p>
          <a:p>
            <a:pPr algn="ctr">
              <a:spcAft>
                <a:spcPts val="1800"/>
              </a:spcAft>
            </a:pPr>
            <a:r>
              <a:rPr lang="en-US" sz="3600" dirty="0" smtClean="0"/>
              <a:t>Still open questions</a:t>
            </a:r>
            <a:r>
              <a:rPr lang="en-US" sz="3200" dirty="0" smtClean="0"/>
              <a:t>:</a:t>
            </a:r>
          </a:p>
          <a:p>
            <a:pPr algn="ctr"/>
            <a:r>
              <a:rPr lang="en-US" sz="3000" dirty="0" smtClean="0"/>
              <a:t>How </a:t>
            </a:r>
            <a:r>
              <a:rPr lang="en-US" sz="3000" dirty="0"/>
              <a:t>students approach and manage this new learning </a:t>
            </a:r>
            <a:r>
              <a:rPr lang="en-US" sz="3000" dirty="0" smtClean="0"/>
              <a:t>design? </a:t>
            </a:r>
          </a:p>
          <a:p>
            <a:pPr algn="ctr"/>
            <a:r>
              <a:rPr lang="en-US" sz="3000" dirty="0" smtClean="0"/>
              <a:t>How </a:t>
            </a:r>
            <a:r>
              <a:rPr lang="en-US" sz="3000" dirty="0"/>
              <a:t>they </a:t>
            </a:r>
            <a:r>
              <a:rPr lang="en-US" sz="3000" dirty="0" smtClean="0"/>
              <a:t>regulate </a:t>
            </a:r>
            <a:r>
              <a:rPr lang="en-US" sz="3000" dirty="0"/>
              <a:t>their </a:t>
            </a:r>
            <a:r>
              <a:rPr lang="en-US" sz="3000" dirty="0" smtClean="0"/>
              <a:t>learning in FL settings?</a:t>
            </a:r>
            <a:endParaRPr lang="en-US" sz="3000" dirty="0"/>
          </a:p>
        </p:txBody>
      </p:sp>
    </p:spTree>
    <p:extLst>
      <p:ext uri="{BB962C8B-B14F-4D97-AF65-F5344CB8AC3E}">
        <p14:creationId xmlns:p14="http://schemas.microsoft.com/office/powerpoint/2010/main" val="1416910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643" y="1399674"/>
            <a:ext cx="8240121" cy="4373563"/>
          </a:xfrm>
        </p:spPr>
        <p:txBody>
          <a:bodyPr>
            <a:normAutofit/>
          </a:bodyPr>
          <a:lstStyle/>
          <a:p>
            <a:pPr algn="ctr"/>
            <a:endParaRPr lang="en-US" sz="3200" dirty="0" smtClean="0"/>
          </a:p>
          <a:p>
            <a:pPr algn="ctr"/>
            <a:endParaRPr lang="en-US" sz="3200" dirty="0"/>
          </a:p>
          <a:p>
            <a:pPr algn="ctr"/>
            <a:r>
              <a:rPr lang="en-US" sz="3200" dirty="0" smtClean="0"/>
              <a:t>Learners tend to choose suboptimal learning tactics and strategies </a:t>
            </a:r>
          </a:p>
        </p:txBody>
      </p:sp>
      <p:sp>
        <p:nvSpPr>
          <p:cNvPr id="4" name="TextBox 3"/>
          <p:cNvSpPr txBox="1"/>
          <p:nvPr/>
        </p:nvSpPr>
        <p:spPr>
          <a:xfrm>
            <a:off x="1" y="6396335"/>
            <a:ext cx="8983578" cy="461665"/>
          </a:xfrm>
          <a:prstGeom prst="rect">
            <a:avLst/>
          </a:prstGeom>
          <a:noFill/>
        </p:spPr>
        <p:txBody>
          <a:bodyPr wrap="square" rtlCol="0">
            <a:spAutoFit/>
          </a:bodyPr>
          <a:lstStyle/>
          <a:p>
            <a:r>
              <a:rPr lang="en-US" sz="1200" dirty="0" err="1"/>
              <a:t>Winne</a:t>
            </a:r>
            <a:r>
              <a:rPr lang="en-US" sz="1200" dirty="0"/>
              <a:t>, P. H., &amp; Jamieson-Noel, D. L. (2003). Self-regulating studying by objectives for learning</a:t>
            </a:r>
            <a:r>
              <a:rPr lang="en-US" sz="1200" dirty="0" smtClean="0"/>
              <a:t>: Students</a:t>
            </a:r>
            <a:r>
              <a:rPr lang="en-US" sz="1200" dirty="0"/>
              <a:t>’ reports compared to a model. </a:t>
            </a:r>
            <a:r>
              <a:rPr lang="en-US" sz="1200" i="1" dirty="0"/>
              <a:t>Contemporary Educational Psychology</a:t>
            </a:r>
            <a:r>
              <a:rPr lang="en-US" sz="1200" dirty="0"/>
              <a:t>, 28 , 259–276.</a:t>
            </a:r>
          </a:p>
        </p:txBody>
      </p:sp>
    </p:spTree>
    <p:extLst>
      <p:ext uri="{BB962C8B-B14F-4D97-AF65-F5344CB8AC3E}">
        <p14:creationId xmlns:p14="http://schemas.microsoft.com/office/powerpoint/2010/main" val="2229239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158" y="1560095"/>
            <a:ext cx="7620000" cy="4373563"/>
          </a:xfrm>
        </p:spPr>
        <p:txBody>
          <a:bodyPr/>
          <a:lstStyle/>
          <a:p>
            <a:r>
              <a:rPr lang="en-US" sz="2800" dirty="0" smtClean="0"/>
              <a:t>Learning strategy:</a:t>
            </a:r>
          </a:p>
          <a:p>
            <a:pPr>
              <a:lnSpc>
                <a:spcPct val="120000"/>
              </a:lnSpc>
            </a:pPr>
            <a:r>
              <a:rPr lang="en-US" sz="2600" dirty="0" smtClean="0"/>
              <a:t>“</a:t>
            </a:r>
            <a:r>
              <a:rPr lang="en-US" sz="2600" i="1" dirty="0" smtClean="0"/>
              <a:t>any </a:t>
            </a:r>
            <a:r>
              <a:rPr lang="en-US" sz="2600" i="1" dirty="0"/>
              <a:t>thoughts, behaviors, beliefs or emotions that facilitate the acquisition, understanding or later transfer of new knowledge and </a:t>
            </a:r>
            <a:r>
              <a:rPr lang="en-US" sz="2600" i="1" dirty="0" smtClean="0"/>
              <a:t>skills</a:t>
            </a:r>
            <a:r>
              <a:rPr lang="en-US" sz="2600" dirty="0" smtClean="0"/>
              <a:t>”</a:t>
            </a:r>
            <a:endParaRPr lang="en-US" sz="2600" dirty="0"/>
          </a:p>
        </p:txBody>
      </p:sp>
      <p:sp>
        <p:nvSpPr>
          <p:cNvPr id="4" name="TextBox 3"/>
          <p:cNvSpPr txBox="1"/>
          <p:nvPr/>
        </p:nvSpPr>
        <p:spPr>
          <a:xfrm>
            <a:off x="48126" y="6396335"/>
            <a:ext cx="8967537" cy="461665"/>
          </a:xfrm>
          <a:prstGeom prst="rect">
            <a:avLst/>
          </a:prstGeom>
          <a:noFill/>
        </p:spPr>
        <p:txBody>
          <a:bodyPr wrap="square" rtlCol="0">
            <a:spAutoFit/>
          </a:bodyPr>
          <a:lstStyle/>
          <a:p>
            <a:r>
              <a:rPr lang="en-US" sz="1200" dirty="0"/>
              <a:t>Weinstein, C. E., </a:t>
            </a:r>
            <a:r>
              <a:rPr lang="en-US" sz="1200" dirty="0" err="1"/>
              <a:t>Husman</a:t>
            </a:r>
            <a:r>
              <a:rPr lang="en-US" sz="1200" dirty="0"/>
              <a:t>, J., &amp; Dierking, D. R. (2000). Self-regulation interventions with a focus on learning strategies. In P. R. </a:t>
            </a:r>
            <a:r>
              <a:rPr lang="en-US" sz="1200" dirty="0" err="1"/>
              <a:t>Pintrich</a:t>
            </a:r>
            <a:r>
              <a:rPr lang="en-US" sz="1200" dirty="0"/>
              <a:t> &amp; M. </a:t>
            </a:r>
            <a:r>
              <a:rPr lang="en-US" sz="1200" dirty="0" err="1"/>
              <a:t>Boekaerts</a:t>
            </a:r>
            <a:r>
              <a:rPr lang="en-US" sz="1200" dirty="0"/>
              <a:t> (Eds.), Handbook on self-regulation (pp. 727–747). New York: Academic. </a:t>
            </a:r>
          </a:p>
        </p:txBody>
      </p:sp>
    </p:spTree>
    <p:extLst>
      <p:ext uri="{BB962C8B-B14F-4D97-AF65-F5344CB8AC3E}">
        <p14:creationId xmlns:p14="http://schemas.microsoft.com/office/powerpoint/2010/main" val="6113856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13241</TotalTime>
  <Words>1885</Words>
  <Application>Microsoft Macintosh PowerPoint</Application>
  <PresentationFormat>On-screen Show (4:3)</PresentationFormat>
  <Paragraphs>170</Paragraphs>
  <Slides>37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Black</vt:lpstr>
      <vt:lpstr>Calibri</vt:lpstr>
      <vt:lpstr>Consolas</vt:lpstr>
      <vt:lpstr>Corbel</vt:lpstr>
      <vt:lpstr>Wingdings</vt:lpstr>
      <vt:lpstr>Essential</vt:lpstr>
      <vt:lpstr>mining trace data to reveal  students' learning strategies and strategy-based student profiles</vt:lpstr>
      <vt:lpstr>Background / Motivation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questions</vt:lpstr>
      <vt:lpstr>Research question 1</vt:lpstr>
      <vt:lpstr>Research question 2</vt:lpstr>
      <vt:lpstr>Research question 3</vt:lpstr>
      <vt:lpstr>Method</vt:lpstr>
      <vt:lpstr>Context</vt:lpstr>
      <vt:lpstr>Context</vt:lpstr>
      <vt:lpstr>Context </vt:lpstr>
      <vt:lpstr>Analysis </vt:lpstr>
      <vt:lpstr>Analysis </vt:lpstr>
      <vt:lpstr>Results</vt:lpstr>
      <vt:lpstr>PowerPoint Presentation</vt:lpstr>
      <vt:lpstr>Clustering of learning sequences</vt:lpstr>
      <vt:lpstr>Student clustering based on sequence clusters</vt:lpstr>
      <vt:lpstr>Student group profiles</vt:lpstr>
      <vt:lpstr>Changes in learning strategies</vt:lpstr>
      <vt:lpstr>Conclusions</vt:lpstr>
      <vt:lpstr>Summary of the results: RQ1</vt:lpstr>
      <vt:lpstr>Summary of the results: RQ2</vt:lpstr>
      <vt:lpstr>Summary of the results: RQ3</vt:lpstr>
      <vt:lpstr>How / to whom this might be relevant?</vt:lpstr>
      <vt:lpstr>Limitations</vt:lpstr>
      <vt:lpstr>Ways forward</vt:lpstr>
      <vt:lpstr>Ways forward</vt:lpstr>
      <vt:lpstr>THANK YOU!</vt:lpstr>
    </vt:vector>
  </TitlesOfParts>
  <Company>Univeristy of Belgrade</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Jelena Jovanovic</dc:creator>
  <cp:lastModifiedBy>Jelena Jovanovic</cp:lastModifiedBy>
  <cp:revision>484</cp:revision>
  <dcterms:created xsi:type="dcterms:W3CDTF">2014-02-16T14:14:59Z</dcterms:created>
  <dcterms:modified xsi:type="dcterms:W3CDTF">2016-09-04T12:17:04Z</dcterms:modified>
</cp:coreProperties>
</file>